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56" r:id="rId2"/>
    <p:sldId id="257" r:id="rId3"/>
    <p:sldId id="258" r:id="rId4"/>
    <p:sldId id="259" r:id="rId5"/>
    <p:sldId id="292" r:id="rId6"/>
    <p:sldId id="268" r:id="rId7"/>
    <p:sldId id="349" r:id="rId8"/>
    <p:sldId id="260" r:id="rId9"/>
    <p:sldId id="261" r:id="rId10"/>
    <p:sldId id="350" r:id="rId11"/>
    <p:sldId id="262" r:id="rId12"/>
    <p:sldId id="263" r:id="rId13"/>
    <p:sldId id="264" r:id="rId14"/>
    <p:sldId id="265" r:id="rId15"/>
    <p:sldId id="266" r:id="rId16"/>
    <p:sldId id="267" r:id="rId17"/>
    <p:sldId id="269" r:id="rId18"/>
    <p:sldId id="270" r:id="rId19"/>
    <p:sldId id="271" r:id="rId20"/>
    <p:sldId id="272" r:id="rId21"/>
    <p:sldId id="274" r:id="rId22"/>
    <p:sldId id="275" r:id="rId23"/>
    <p:sldId id="276" r:id="rId24"/>
    <p:sldId id="277" r:id="rId25"/>
    <p:sldId id="278" r:id="rId26"/>
    <p:sldId id="279" r:id="rId27"/>
    <p:sldId id="282" r:id="rId28"/>
    <p:sldId id="291" r:id="rId29"/>
    <p:sldId id="293" r:id="rId30"/>
    <p:sldId id="294" r:id="rId31"/>
    <p:sldId id="290" r:id="rId32"/>
    <p:sldId id="283" r:id="rId33"/>
    <p:sldId id="284" r:id="rId34"/>
    <p:sldId id="285" r:id="rId35"/>
    <p:sldId id="286" r:id="rId36"/>
    <p:sldId id="287" r:id="rId37"/>
    <p:sldId id="288" r:id="rId38"/>
    <p:sldId id="289" r:id="rId39"/>
    <p:sldId id="295" r:id="rId40"/>
    <p:sldId id="298" r:id="rId41"/>
    <p:sldId id="299" r:id="rId42"/>
    <p:sldId id="300" r:id="rId43"/>
    <p:sldId id="301" r:id="rId44"/>
    <p:sldId id="296" r:id="rId45"/>
    <p:sldId id="297" r:id="rId46"/>
    <p:sldId id="302" r:id="rId47"/>
    <p:sldId id="303" r:id="rId48"/>
    <p:sldId id="304" r:id="rId49"/>
    <p:sldId id="306" r:id="rId50"/>
    <p:sldId id="305"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37" r:id="rId67"/>
    <p:sldId id="338" r:id="rId68"/>
    <p:sldId id="339" r:id="rId69"/>
    <p:sldId id="340" r:id="rId70"/>
    <p:sldId id="341" r:id="rId71"/>
    <p:sldId id="342" r:id="rId72"/>
    <p:sldId id="343" r:id="rId73"/>
    <p:sldId id="344" r:id="rId74"/>
    <p:sldId id="345" r:id="rId75"/>
    <p:sldId id="346" r:id="rId76"/>
    <p:sldId id="347" r:id="rId77"/>
    <p:sldId id="348"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660"/>
  </p:normalViewPr>
  <p:slideViewPr>
    <p:cSldViewPr>
      <p:cViewPr varScale="1">
        <p:scale>
          <a:sx n="60" d="100"/>
          <a:sy n="60" d="100"/>
        </p:scale>
        <p:origin x="1396" y="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287777-BFB2-4F43-B4D9-FFB7649DD6B0}" type="datetimeFigureOut">
              <a:rPr lang="en-US" smtClean="0"/>
              <a:pPr/>
              <a:t>9/5/2021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F9D3CD-37A1-4F5A-AEBC-029AE052E47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F9D3CD-37A1-4F5A-AEBC-029AE052E47D}" type="slidenum">
              <a:rPr lang="en-US" smtClean="0"/>
              <a:pPr/>
              <a:t>18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8C4FDC8-F0BC-4622-83BF-39AF45F91215}" type="datetimeFigureOut">
              <a:rPr lang="en-US" smtClean="0"/>
              <a:pPr/>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064E3-F463-4C9C-8D0C-7EB63CCFA68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C4FDC8-F0BC-4622-83BF-39AF45F91215}" type="datetimeFigureOut">
              <a:rPr lang="en-US" smtClean="0"/>
              <a:pPr/>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064E3-F463-4C9C-8D0C-7EB63CCFA68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C4FDC8-F0BC-4622-83BF-39AF45F91215}" type="datetimeFigureOut">
              <a:rPr lang="en-US" smtClean="0"/>
              <a:pPr/>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064E3-F463-4C9C-8D0C-7EB63CCFA68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C4FDC8-F0BC-4622-83BF-39AF45F91215}" type="datetimeFigureOut">
              <a:rPr lang="en-US" smtClean="0"/>
              <a:pPr/>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064E3-F463-4C9C-8D0C-7EB63CCFA68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C4FDC8-F0BC-4622-83BF-39AF45F91215}" type="datetimeFigureOut">
              <a:rPr lang="en-US" smtClean="0"/>
              <a:pPr/>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064E3-F463-4C9C-8D0C-7EB63CCFA68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8C4FDC8-F0BC-4622-83BF-39AF45F91215}" type="datetimeFigureOut">
              <a:rPr lang="en-US" smtClean="0"/>
              <a:pPr/>
              <a:t>9/5/2021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3064E3-F463-4C9C-8D0C-7EB63CCFA68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C4FDC8-F0BC-4622-83BF-39AF45F91215}" type="datetimeFigureOut">
              <a:rPr lang="en-US" smtClean="0"/>
              <a:pPr/>
              <a:t>9/5/2021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3064E3-F463-4C9C-8D0C-7EB63CCFA68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8C4FDC8-F0BC-4622-83BF-39AF45F91215}" type="datetimeFigureOut">
              <a:rPr lang="en-US" smtClean="0"/>
              <a:pPr/>
              <a:t>9/5/2021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3064E3-F463-4C9C-8D0C-7EB63CCFA68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C4FDC8-F0BC-4622-83BF-39AF45F91215}" type="datetimeFigureOut">
              <a:rPr lang="en-US" smtClean="0"/>
              <a:pPr/>
              <a:t>9/5/2021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3064E3-F463-4C9C-8D0C-7EB63CCFA68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C4FDC8-F0BC-4622-83BF-39AF45F91215}" type="datetimeFigureOut">
              <a:rPr lang="en-US" smtClean="0"/>
              <a:pPr/>
              <a:t>9/5/2021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3064E3-F463-4C9C-8D0C-7EB63CCFA68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C4FDC8-F0BC-4622-83BF-39AF45F91215}" type="datetimeFigureOut">
              <a:rPr lang="en-US" smtClean="0"/>
              <a:pPr/>
              <a:t>9/5/2021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3064E3-F463-4C9C-8D0C-7EB63CCFA68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C4FDC8-F0BC-4622-83BF-39AF45F91215}" type="datetimeFigureOut">
              <a:rPr lang="en-US" smtClean="0"/>
              <a:pPr/>
              <a:t>9/5/2021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3064E3-F463-4C9C-8D0C-7EB63CCFA68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2571736" y="0"/>
            <a:ext cx="4429156" cy="2072011"/>
          </a:xfrm>
          <a:prstGeom prst="rect">
            <a:avLst/>
          </a:prstGeom>
          <a:noFill/>
          <a:ln w="9525">
            <a:noFill/>
            <a:miter lim="800000"/>
            <a:headEnd/>
            <a:tailEnd/>
          </a:ln>
        </p:spPr>
      </p:pic>
      <p:sp>
        <p:nvSpPr>
          <p:cNvPr id="5" name="TextBox 4"/>
          <p:cNvSpPr txBox="1"/>
          <p:nvPr/>
        </p:nvSpPr>
        <p:spPr>
          <a:xfrm>
            <a:off x="642910" y="2357430"/>
            <a:ext cx="7858180" cy="477054"/>
          </a:xfrm>
          <a:prstGeom prst="rect">
            <a:avLst/>
          </a:prstGeom>
          <a:noFill/>
        </p:spPr>
        <p:txBody>
          <a:bodyPr wrap="square" rtlCol="0">
            <a:spAutoFit/>
          </a:bodyPr>
          <a:lstStyle/>
          <a:p>
            <a:pPr algn="ctr"/>
            <a:r>
              <a:rPr lang="en-US" sz="2500" b="1" dirty="0">
                <a:latin typeface="Times New Roman" pitchFamily="18" charset="0"/>
                <a:cs typeface="Times New Roman" pitchFamily="18" charset="0"/>
              </a:rPr>
              <a:t>SITA3008</a:t>
            </a:r>
            <a:endParaRPr lang="en-US" sz="2500" dirty="0">
              <a:latin typeface="Times New Roman" pitchFamily="18" charset="0"/>
              <a:cs typeface="Times New Roman" pitchFamily="18" charset="0"/>
            </a:endParaRPr>
          </a:p>
        </p:txBody>
      </p:sp>
      <p:sp>
        <p:nvSpPr>
          <p:cNvPr id="7" name="TextBox 6"/>
          <p:cNvSpPr txBox="1"/>
          <p:nvPr/>
        </p:nvSpPr>
        <p:spPr>
          <a:xfrm>
            <a:off x="2571736" y="3429000"/>
            <a:ext cx="4143404" cy="477054"/>
          </a:xfrm>
          <a:prstGeom prst="rect">
            <a:avLst/>
          </a:prstGeom>
          <a:noFill/>
        </p:spPr>
        <p:txBody>
          <a:bodyPr wrap="square" rtlCol="0">
            <a:spAutoFit/>
          </a:bodyPr>
          <a:lstStyle/>
          <a:p>
            <a:pPr algn="ctr"/>
            <a:r>
              <a:rPr lang="en-US" sz="2500" b="1" dirty="0">
                <a:latin typeface="Times New Roman" pitchFamily="18" charset="0"/>
                <a:cs typeface="Times New Roman" pitchFamily="18" charset="0"/>
              </a:rPr>
              <a:t>INTERNET OF THINGS</a:t>
            </a:r>
            <a:endParaRPr lang="en-US" sz="2500" dirty="0">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071538" y="2357430"/>
            <a:ext cx="7305675" cy="3000375"/>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a:stretch>
            <a:fillRect/>
          </a:stretch>
        </p:blipFill>
        <p:spPr bwMode="auto">
          <a:xfrm>
            <a:off x="2571736" y="214290"/>
            <a:ext cx="4429156" cy="2072011"/>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11</a:t>
            </a:fld>
            <a:endParaRPr lang="en-IN"/>
          </a:p>
        </p:txBody>
      </p:sp>
      <p:pic>
        <p:nvPicPr>
          <p:cNvPr id="6" name="Picture 2"/>
          <p:cNvPicPr>
            <a:picLocks noChangeAspect="1" noChangeArrowheads="1"/>
          </p:cNvPicPr>
          <p:nvPr/>
        </p:nvPicPr>
        <p:blipFill>
          <a:blip r:embed="rId2"/>
          <a:srcRect/>
          <a:stretch>
            <a:fillRect/>
          </a:stretch>
        </p:blipFill>
        <p:spPr bwMode="auto">
          <a:xfrm>
            <a:off x="2571736" y="0"/>
            <a:ext cx="4429156" cy="2072011"/>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2214546" y="2571744"/>
            <a:ext cx="5429288" cy="3000821"/>
          </a:xfrm>
          <a:prstGeom prst="rect">
            <a:avLst/>
          </a:prstGeom>
          <a:noFill/>
        </p:spPr>
        <p:txBody>
          <a:bodyPr wrap="square" rtlCol="0">
            <a:spAutoFit/>
          </a:bodyPr>
          <a:lstStyle/>
          <a:p>
            <a:pPr algn="ctr"/>
            <a:r>
              <a:rPr lang="en-US" b="1" dirty="0">
                <a:latin typeface="Times New Roman" pitchFamily="18" charset="0"/>
                <a:cs typeface="Times New Roman" pitchFamily="18" charset="0"/>
              </a:rPr>
              <a:t>Attacks in Device to Device Communication</a:t>
            </a:r>
          </a:p>
          <a:p>
            <a:pPr algn="ctr"/>
            <a:endParaRPr lang="en-US" b="1" dirty="0">
              <a:latin typeface="Times New Roman" pitchFamily="18" charset="0"/>
              <a:cs typeface="Times New Roman" pitchFamily="18" charset="0"/>
            </a:endParaRPr>
          </a:p>
          <a:p>
            <a:pPr lvl="0">
              <a:lnSpc>
                <a:spcPct val="150000"/>
              </a:lnSpc>
              <a:buFont typeface="Wingdings" pitchFamily="2" charset="2"/>
              <a:buChar char="Ø"/>
            </a:pPr>
            <a:r>
              <a:rPr lang="en-US" dirty="0">
                <a:latin typeface="Times New Roman" pitchFamily="18" charset="0"/>
                <a:cs typeface="Times New Roman" pitchFamily="18" charset="0"/>
              </a:rPr>
              <a:t>Credentials stealing from the firmware</a:t>
            </a:r>
          </a:p>
          <a:p>
            <a:pPr lvl="0">
              <a:lnSpc>
                <a:spcPct val="150000"/>
              </a:lnSpc>
              <a:buFont typeface="Wingdings" pitchFamily="2" charset="2"/>
              <a:buChar char="Ø"/>
            </a:pPr>
            <a:r>
              <a:rPr lang="en-US" dirty="0">
                <a:latin typeface="Times New Roman" pitchFamily="18" charset="0"/>
                <a:cs typeface="Times New Roman" pitchFamily="18" charset="0"/>
              </a:rPr>
              <a:t>Sensitive information disclosure</a:t>
            </a:r>
          </a:p>
          <a:p>
            <a:pPr lvl="0">
              <a:lnSpc>
                <a:spcPct val="150000"/>
              </a:lnSpc>
              <a:buFont typeface="Wingdings" pitchFamily="2" charset="2"/>
              <a:buChar char="Ø"/>
            </a:pPr>
            <a:r>
              <a:rPr lang="en-US" dirty="0">
                <a:latin typeface="Times New Roman" pitchFamily="18" charset="0"/>
                <a:cs typeface="Times New Roman" pitchFamily="18" charset="0"/>
              </a:rPr>
              <a:t>No proper updating mechanism of firmware </a:t>
            </a:r>
          </a:p>
          <a:p>
            <a:pPr lvl="0">
              <a:lnSpc>
                <a:spcPct val="150000"/>
              </a:lnSpc>
              <a:buFont typeface="Wingdings" pitchFamily="2" charset="2"/>
              <a:buChar char="Ø"/>
            </a:pPr>
            <a:r>
              <a:rPr lang="en-US" dirty="0" err="1">
                <a:latin typeface="Times New Roman" pitchFamily="18" charset="0"/>
                <a:cs typeface="Times New Roman" pitchFamily="18" charset="0"/>
              </a:rPr>
              <a:t>DoS</a:t>
            </a:r>
            <a:r>
              <a:rPr lang="en-US" dirty="0">
                <a:latin typeface="Times New Roman" pitchFamily="18" charset="0"/>
                <a:cs typeface="Times New Roman" pitchFamily="18" charset="0"/>
              </a:rPr>
              <a:t> Attacks</a:t>
            </a:r>
          </a:p>
          <a:p>
            <a:pPr lvl="0">
              <a:lnSpc>
                <a:spcPct val="150000"/>
              </a:lnSpc>
              <a:buFont typeface="Wingdings" pitchFamily="2" charset="2"/>
              <a:buChar char="Ø"/>
            </a:pPr>
            <a:r>
              <a:rPr lang="en-US" dirty="0">
                <a:latin typeface="Times New Roman" pitchFamily="18" charset="0"/>
                <a:cs typeface="Times New Roman" pitchFamily="18" charset="0"/>
              </a:rPr>
              <a:t>Buffer-overflow attacks</a:t>
            </a:r>
          </a:p>
          <a:p>
            <a:endParaRPr lang="en-US" dirty="0"/>
          </a:p>
        </p:txBody>
      </p:sp>
    </p:spTree>
    <p:extLst>
      <p:ext uri="{BB962C8B-B14F-4D97-AF65-F5344CB8AC3E}">
        <p14:creationId xmlns:p14="http://schemas.microsoft.com/office/powerpoint/2010/main" val="1965719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12</a:t>
            </a:fld>
            <a:endParaRPr lang="en-IN"/>
          </a:p>
        </p:txBody>
      </p:sp>
      <p:pic>
        <p:nvPicPr>
          <p:cNvPr id="6" name="Picture 2"/>
          <p:cNvPicPr>
            <a:picLocks noChangeAspect="1" noChangeArrowheads="1"/>
          </p:cNvPicPr>
          <p:nvPr/>
        </p:nvPicPr>
        <p:blipFill>
          <a:blip r:embed="rId2"/>
          <a:srcRect/>
          <a:stretch>
            <a:fillRect/>
          </a:stretch>
        </p:blipFill>
        <p:spPr bwMode="auto">
          <a:xfrm>
            <a:off x="2571736" y="0"/>
            <a:ext cx="4429156" cy="2072011"/>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1071538" y="2571744"/>
            <a:ext cx="7572428" cy="3000821"/>
          </a:xfrm>
          <a:prstGeom prst="rect">
            <a:avLst/>
          </a:prstGeom>
          <a:noFill/>
        </p:spPr>
        <p:txBody>
          <a:bodyPr wrap="square" rtlCol="0">
            <a:spAutoFit/>
          </a:bodyPr>
          <a:lstStyle/>
          <a:p>
            <a:pPr algn="ctr"/>
            <a:r>
              <a:rPr lang="en-US" b="1" dirty="0">
                <a:latin typeface="Times New Roman" pitchFamily="18" charset="0"/>
                <a:cs typeface="Times New Roman" pitchFamily="18" charset="0"/>
              </a:rPr>
              <a:t>Security - Device to Device Communication</a:t>
            </a:r>
          </a:p>
          <a:p>
            <a:pPr algn="ctr"/>
            <a:endParaRPr lang="en-US" b="1" dirty="0">
              <a:latin typeface="Times New Roman" pitchFamily="18" charset="0"/>
              <a:cs typeface="Times New Roman" pitchFamily="18" charset="0"/>
            </a:endParaRPr>
          </a:p>
          <a:p>
            <a:pPr lvl="0" algn="just">
              <a:lnSpc>
                <a:spcPct val="150000"/>
              </a:lnSpc>
              <a:buFont typeface="Wingdings" pitchFamily="2" charset="2"/>
              <a:buChar char="Ø"/>
            </a:pPr>
            <a:r>
              <a:rPr lang="en-US" dirty="0">
                <a:latin typeface="Times New Roman" pitchFamily="18" charset="0"/>
                <a:cs typeface="Times New Roman" pitchFamily="18" charset="0"/>
              </a:rPr>
              <a:t>Evaluate hardware components, firmware, software, communications protocols </a:t>
            </a:r>
          </a:p>
          <a:p>
            <a:pPr lvl="0" algn="just">
              <a:lnSpc>
                <a:spcPct val="150000"/>
              </a:lnSpc>
              <a:buFont typeface="Wingdings" pitchFamily="2" charset="2"/>
              <a:buChar char="Ø"/>
            </a:pPr>
            <a:r>
              <a:rPr lang="en-US" dirty="0">
                <a:latin typeface="Times New Roman" pitchFamily="18" charset="0"/>
                <a:cs typeface="Times New Roman" pitchFamily="18" charset="0"/>
              </a:rPr>
              <a:t>Try to Make the signed Firmware, software and hash your binaries.</a:t>
            </a:r>
          </a:p>
          <a:p>
            <a:pPr lvl="0" algn="just">
              <a:lnSpc>
                <a:spcPct val="150000"/>
              </a:lnSpc>
              <a:buFont typeface="Wingdings" pitchFamily="2" charset="2"/>
              <a:buChar char="Ø"/>
            </a:pPr>
            <a:r>
              <a:rPr lang="en-US" dirty="0">
                <a:latin typeface="Times New Roman" pitchFamily="18" charset="0"/>
                <a:cs typeface="Times New Roman" pitchFamily="18" charset="0"/>
              </a:rPr>
              <a:t>Implement the machine to machine authentication securely.</a:t>
            </a:r>
          </a:p>
          <a:p>
            <a:pPr lvl="0" algn="just">
              <a:lnSpc>
                <a:spcPct val="150000"/>
              </a:lnSpc>
              <a:buFont typeface="Wingdings" pitchFamily="2" charset="2"/>
              <a:buChar char="Ø"/>
            </a:pPr>
            <a:r>
              <a:rPr lang="en-US" dirty="0">
                <a:latin typeface="Times New Roman" pitchFamily="18" charset="0"/>
                <a:cs typeface="Times New Roman" pitchFamily="18" charset="0"/>
              </a:rPr>
              <a:t>Get the feedback from the clients to improve the device security levels</a:t>
            </a:r>
          </a:p>
          <a:p>
            <a:endParaRPr lang="en-US" dirty="0"/>
          </a:p>
        </p:txBody>
      </p:sp>
    </p:spTree>
    <p:extLst>
      <p:ext uri="{BB962C8B-B14F-4D97-AF65-F5344CB8AC3E}">
        <p14:creationId xmlns:p14="http://schemas.microsoft.com/office/powerpoint/2010/main" val="1965719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13</a:t>
            </a:fld>
            <a:endParaRPr lang="en-IN"/>
          </a:p>
        </p:txBody>
      </p:sp>
      <p:pic>
        <p:nvPicPr>
          <p:cNvPr id="6" name="Picture 2"/>
          <p:cNvPicPr>
            <a:picLocks noChangeAspect="1" noChangeArrowheads="1"/>
          </p:cNvPicPr>
          <p:nvPr/>
        </p:nvPicPr>
        <p:blipFill>
          <a:blip r:embed="rId2"/>
          <a:srcRect/>
          <a:stretch>
            <a:fillRect/>
          </a:stretch>
        </p:blipFill>
        <p:spPr bwMode="auto">
          <a:xfrm>
            <a:off x="2571736" y="0"/>
            <a:ext cx="4429156" cy="2072011"/>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2643174" y="2285992"/>
            <a:ext cx="4286280" cy="369332"/>
          </a:xfrm>
          <a:prstGeom prst="rect">
            <a:avLst/>
          </a:prstGeom>
          <a:noFill/>
        </p:spPr>
        <p:txBody>
          <a:bodyPr wrap="square" rtlCol="0">
            <a:spAutoFit/>
          </a:bodyPr>
          <a:lstStyle/>
          <a:p>
            <a:pPr algn="ctr"/>
            <a:r>
              <a:rPr lang="en-US" b="1" dirty="0"/>
              <a:t>Device-to-Cloud Communications</a:t>
            </a:r>
            <a:endParaRPr lang="en-US" dirty="0"/>
          </a:p>
        </p:txBody>
      </p:sp>
      <p:pic>
        <p:nvPicPr>
          <p:cNvPr id="35842" name="Picture 2" descr="http://blog.isecurion.com/wp-content/uploads/2017/05/d2c-crop.jpg"/>
          <p:cNvPicPr>
            <a:picLocks noChangeAspect="1" noChangeArrowheads="1"/>
          </p:cNvPicPr>
          <p:nvPr/>
        </p:nvPicPr>
        <p:blipFill>
          <a:blip r:embed="rId3"/>
          <a:srcRect/>
          <a:stretch>
            <a:fillRect/>
          </a:stretch>
        </p:blipFill>
        <p:spPr bwMode="auto">
          <a:xfrm>
            <a:off x="1785918" y="3071810"/>
            <a:ext cx="6357982" cy="1998755"/>
          </a:xfrm>
          <a:prstGeom prst="rect">
            <a:avLst/>
          </a:prstGeom>
          <a:noFill/>
          <a:ln w="9525">
            <a:noFill/>
            <a:miter lim="800000"/>
            <a:headEnd/>
            <a:tailEnd/>
          </a:ln>
        </p:spPr>
      </p:pic>
    </p:spTree>
    <p:extLst>
      <p:ext uri="{BB962C8B-B14F-4D97-AF65-F5344CB8AC3E}">
        <p14:creationId xmlns:p14="http://schemas.microsoft.com/office/powerpoint/2010/main" val="1965719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14</a:t>
            </a:fld>
            <a:endParaRPr lang="en-IN"/>
          </a:p>
        </p:txBody>
      </p:sp>
      <p:pic>
        <p:nvPicPr>
          <p:cNvPr id="6" name="Picture 2"/>
          <p:cNvPicPr>
            <a:picLocks noChangeAspect="1" noChangeArrowheads="1"/>
          </p:cNvPicPr>
          <p:nvPr/>
        </p:nvPicPr>
        <p:blipFill>
          <a:blip r:embed="rId2"/>
          <a:srcRect/>
          <a:stretch>
            <a:fillRect/>
          </a:stretch>
        </p:blipFill>
        <p:spPr bwMode="auto">
          <a:xfrm>
            <a:off x="2571736" y="0"/>
            <a:ext cx="4429156" cy="2072011"/>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graphicFrame>
        <p:nvGraphicFramePr>
          <p:cNvPr id="8" name="Table 7"/>
          <p:cNvGraphicFramePr>
            <a:graphicFrameLocks noGrp="1"/>
          </p:cNvGraphicFramePr>
          <p:nvPr/>
        </p:nvGraphicFramePr>
        <p:xfrm>
          <a:off x="1524000" y="2881525"/>
          <a:ext cx="6834216" cy="3119242"/>
        </p:xfrm>
        <a:graphic>
          <a:graphicData uri="http://schemas.openxmlformats.org/drawingml/2006/table">
            <a:tbl>
              <a:tblPr/>
              <a:tblGrid>
                <a:gridCol w="1366455">
                  <a:extLst>
                    <a:ext uri="{9D8B030D-6E8A-4147-A177-3AD203B41FA5}">
                      <a16:colId xmlns:a16="http://schemas.microsoft.com/office/drawing/2014/main" val="20000"/>
                    </a:ext>
                  </a:extLst>
                </a:gridCol>
                <a:gridCol w="1366455">
                  <a:extLst>
                    <a:ext uri="{9D8B030D-6E8A-4147-A177-3AD203B41FA5}">
                      <a16:colId xmlns:a16="http://schemas.microsoft.com/office/drawing/2014/main" val="20001"/>
                    </a:ext>
                  </a:extLst>
                </a:gridCol>
                <a:gridCol w="1367102">
                  <a:extLst>
                    <a:ext uri="{9D8B030D-6E8A-4147-A177-3AD203B41FA5}">
                      <a16:colId xmlns:a16="http://schemas.microsoft.com/office/drawing/2014/main" val="20002"/>
                    </a:ext>
                  </a:extLst>
                </a:gridCol>
                <a:gridCol w="1367102">
                  <a:extLst>
                    <a:ext uri="{9D8B030D-6E8A-4147-A177-3AD203B41FA5}">
                      <a16:colId xmlns:a16="http://schemas.microsoft.com/office/drawing/2014/main" val="20003"/>
                    </a:ext>
                  </a:extLst>
                </a:gridCol>
                <a:gridCol w="1367102">
                  <a:extLst>
                    <a:ext uri="{9D8B030D-6E8A-4147-A177-3AD203B41FA5}">
                      <a16:colId xmlns:a16="http://schemas.microsoft.com/office/drawing/2014/main" val="20004"/>
                    </a:ext>
                  </a:extLst>
                </a:gridCol>
              </a:tblGrid>
              <a:tr h="711872">
                <a:tc>
                  <a:txBody>
                    <a:bodyPr/>
                    <a:lstStyle/>
                    <a:p>
                      <a:pPr algn="ctr">
                        <a:lnSpc>
                          <a:spcPct val="115000"/>
                        </a:lnSpc>
                        <a:spcAft>
                          <a:spcPts val="2100"/>
                        </a:spcAft>
                      </a:pPr>
                      <a:r>
                        <a:rPr lang="en-US" sz="1100" dirty="0">
                          <a:latin typeface="Times New Roman"/>
                          <a:ea typeface="Times New Roman"/>
                          <a:cs typeface="Times New Roman"/>
                        </a:rPr>
                        <a:t>Protocols</a:t>
                      </a:r>
                      <a:endParaRPr lang="en-US" sz="1000" dirty="0">
                        <a:latin typeface="Calibri"/>
                        <a:ea typeface="Calibri"/>
                        <a:cs typeface="Times New Roman"/>
                      </a:endParaRPr>
                    </a:p>
                  </a:txBody>
                  <a:tcPr marL="62328" marR="623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2100"/>
                        </a:spcAft>
                      </a:pPr>
                      <a:r>
                        <a:rPr lang="en-US" sz="1100">
                          <a:latin typeface="Times New Roman"/>
                          <a:ea typeface="Times New Roman"/>
                          <a:cs typeface="Times New Roman"/>
                        </a:rPr>
                        <a:t>AMQP</a:t>
                      </a:r>
                      <a:endParaRPr lang="en-US" sz="1000">
                        <a:latin typeface="Calibri"/>
                        <a:ea typeface="Calibri"/>
                        <a:cs typeface="Times New Roman"/>
                      </a:endParaRPr>
                    </a:p>
                  </a:txBody>
                  <a:tcPr marL="62328" marR="623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2100"/>
                        </a:spcAft>
                      </a:pPr>
                      <a:r>
                        <a:rPr lang="en-US" sz="1100">
                          <a:latin typeface="Times New Roman"/>
                          <a:ea typeface="Times New Roman"/>
                          <a:cs typeface="Times New Roman"/>
                        </a:rPr>
                        <a:t>MQTT</a:t>
                      </a:r>
                      <a:endParaRPr lang="en-US" sz="1000">
                        <a:latin typeface="Calibri"/>
                        <a:ea typeface="Calibri"/>
                        <a:cs typeface="Times New Roman"/>
                      </a:endParaRPr>
                    </a:p>
                  </a:txBody>
                  <a:tcPr marL="62328" marR="623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2100"/>
                        </a:spcAft>
                      </a:pPr>
                      <a:r>
                        <a:rPr lang="en-US" sz="1100">
                          <a:latin typeface="Times New Roman"/>
                          <a:ea typeface="Times New Roman"/>
                          <a:cs typeface="Times New Roman"/>
                        </a:rPr>
                        <a:t>XMPP</a:t>
                      </a:r>
                      <a:endParaRPr lang="en-US" sz="1000">
                        <a:latin typeface="Calibri"/>
                        <a:ea typeface="Calibri"/>
                        <a:cs typeface="Times New Roman"/>
                      </a:endParaRPr>
                    </a:p>
                  </a:txBody>
                  <a:tcPr marL="62328" marR="623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2100"/>
                        </a:spcAft>
                      </a:pPr>
                      <a:r>
                        <a:rPr lang="en-US" sz="1100">
                          <a:latin typeface="Times New Roman"/>
                          <a:ea typeface="Times New Roman"/>
                          <a:cs typeface="Times New Roman"/>
                        </a:rPr>
                        <a:t>CoAP</a:t>
                      </a:r>
                      <a:endParaRPr lang="en-US" sz="1000">
                        <a:latin typeface="Calibri"/>
                        <a:ea typeface="Calibri"/>
                        <a:cs typeface="Times New Roman"/>
                      </a:endParaRPr>
                    </a:p>
                  </a:txBody>
                  <a:tcPr marL="62328" marR="623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49202">
                <a:tc>
                  <a:txBody>
                    <a:bodyPr/>
                    <a:lstStyle/>
                    <a:p>
                      <a:pPr algn="ctr">
                        <a:lnSpc>
                          <a:spcPct val="115000"/>
                        </a:lnSpc>
                        <a:spcAft>
                          <a:spcPts val="2100"/>
                        </a:spcAft>
                      </a:pPr>
                      <a:r>
                        <a:rPr lang="en-US" sz="1100">
                          <a:latin typeface="Times New Roman"/>
                          <a:ea typeface="Times New Roman"/>
                          <a:cs typeface="Times New Roman"/>
                        </a:rPr>
                        <a:t>Transport</a:t>
                      </a:r>
                      <a:endParaRPr lang="en-US" sz="1000">
                        <a:latin typeface="Calibri"/>
                        <a:ea typeface="Calibri"/>
                        <a:cs typeface="Times New Roman"/>
                      </a:endParaRPr>
                    </a:p>
                  </a:txBody>
                  <a:tcPr marL="62328" marR="623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2100"/>
                        </a:spcAft>
                      </a:pPr>
                      <a:r>
                        <a:rPr lang="en-US" sz="1100" dirty="0">
                          <a:latin typeface="Times New Roman"/>
                          <a:ea typeface="Times New Roman"/>
                          <a:cs typeface="Times New Roman"/>
                        </a:rPr>
                        <a:t>TCP/IP</a:t>
                      </a:r>
                      <a:endParaRPr lang="en-US" sz="1000" dirty="0">
                        <a:latin typeface="Calibri"/>
                        <a:ea typeface="Calibri"/>
                        <a:cs typeface="Times New Roman"/>
                      </a:endParaRPr>
                    </a:p>
                  </a:txBody>
                  <a:tcPr marL="62328" marR="623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2100"/>
                        </a:spcAft>
                      </a:pPr>
                      <a:r>
                        <a:rPr lang="en-US" sz="1100">
                          <a:latin typeface="Times New Roman"/>
                          <a:ea typeface="Times New Roman"/>
                          <a:cs typeface="Times New Roman"/>
                        </a:rPr>
                        <a:t>TCP/IP</a:t>
                      </a:r>
                      <a:endParaRPr lang="en-US" sz="1000">
                        <a:latin typeface="Calibri"/>
                        <a:ea typeface="Calibri"/>
                        <a:cs typeface="Times New Roman"/>
                      </a:endParaRPr>
                    </a:p>
                  </a:txBody>
                  <a:tcPr marL="62328" marR="623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2100"/>
                        </a:spcAft>
                      </a:pPr>
                      <a:r>
                        <a:rPr lang="en-US" sz="1100">
                          <a:latin typeface="Times New Roman"/>
                          <a:ea typeface="Times New Roman"/>
                          <a:cs typeface="Times New Roman"/>
                        </a:rPr>
                        <a:t>TCP/IP</a:t>
                      </a:r>
                      <a:endParaRPr lang="en-US" sz="1000">
                        <a:latin typeface="Calibri"/>
                        <a:ea typeface="Calibri"/>
                        <a:cs typeface="Times New Roman"/>
                      </a:endParaRPr>
                    </a:p>
                  </a:txBody>
                  <a:tcPr marL="62328" marR="623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2100"/>
                        </a:spcAft>
                      </a:pPr>
                      <a:r>
                        <a:rPr lang="en-US" sz="1100">
                          <a:latin typeface="Times New Roman"/>
                          <a:ea typeface="Times New Roman"/>
                          <a:cs typeface="Times New Roman"/>
                        </a:rPr>
                        <a:t>UDP/IP</a:t>
                      </a:r>
                      <a:endParaRPr lang="en-US" sz="1000">
                        <a:latin typeface="Calibri"/>
                        <a:ea typeface="Calibri"/>
                        <a:cs typeface="Times New Roman"/>
                      </a:endParaRPr>
                    </a:p>
                  </a:txBody>
                  <a:tcPr marL="62328" marR="623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58168">
                <a:tc>
                  <a:txBody>
                    <a:bodyPr/>
                    <a:lstStyle/>
                    <a:p>
                      <a:pPr algn="ctr">
                        <a:lnSpc>
                          <a:spcPct val="115000"/>
                        </a:lnSpc>
                        <a:spcAft>
                          <a:spcPts val="2100"/>
                        </a:spcAft>
                      </a:pPr>
                      <a:r>
                        <a:rPr lang="en-US" sz="1100">
                          <a:latin typeface="Times New Roman"/>
                          <a:ea typeface="Times New Roman"/>
                          <a:cs typeface="Times New Roman"/>
                        </a:rPr>
                        <a:t>Message pattern</a:t>
                      </a:r>
                      <a:endParaRPr lang="en-US" sz="1000">
                        <a:latin typeface="Calibri"/>
                        <a:ea typeface="Calibri"/>
                        <a:cs typeface="Times New Roman"/>
                      </a:endParaRPr>
                    </a:p>
                  </a:txBody>
                  <a:tcPr marL="62328" marR="623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2100"/>
                        </a:spcAft>
                      </a:pPr>
                      <a:r>
                        <a:rPr lang="en-US" sz="1100">
                          <a:latin typeface="Times New Roman"/>
                          <a:ea typeface="Times New Roman"/>
                          <a:cs typeface="Times New Roman"/>
                        </a:rPr>
                        <a:t>Publish — Subscribe</a:t>
                      </a:r>
                      <a:endParaRPr lang="en-US" sz="1000">
                        <a:latin typeface="Calibri"/>
                        <a:ea typeface="Calibri"/>
                        <a:cs typeface="Times New Roman"/>
                      </a:endParaRPr>
                    </a:p>
                  </a:txBody>
                  <a:tcPr marL="62328" marR="623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2100"/>
                        </a:spcAft>
                      </a:pPr>
                      <a:r>
                        <a:rPr lang="en-US" sz="1100">
                          <a:latin typeface="Times New Roman"/>
                          <a:ea typeface="Times New Roman"/>
                          <a:cs typeface="Times New Roman"/>
                        </a:rPr>
                        <a:t>Publish — Subscribe</a:t>
                      </a:r>
                      <a:endParaRPr lang="en-US" sz="1000">
                        <a:latin typeface="Calibri"/>
                        <a:ea typeface="Calibri"/>
                        <a:cs typeface="Times New Roman"/>
                      </a:endParaRPr>
                    </a:p>
                  </a:txBody>
                  <a:tcPr marL="62328" marR="623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2100"/>
                        </a:spcAft>
                      </a:pPr>
                      <a:r>
                        <a:rPr lang="en-US" sz="1100">
                          <a:latin typeface="Times New Roman"/>
                          <a:ea typeface="Times New Roman"/>
                          <a:cs typeface="Times New Roman"/>
                        </a:rPr>
                        <a:t>Point — Point</a:t>
                      </a:r>
                      <a:endParaRPr lang="en-US" sz="1000">
                        <a:latin typeface="Calibri"/>
                        <a:ea typeface="Calibri"/>
                        <a:cs typeface="Times New Roman"/>
                      </a:endParaRPr>
                    </a:p>
                    <a:p>
                      <a:pPr algn="ctr">
                        <a:lnSpc>
                          <a:spcPct val="115000"/>
                        </a:lnSpc>
                        <a:spcAft>
                          <a:spcPts val="2805"/>
                        </a:spcAft>
                      </a:pPr>
                      <a:r>
                        <a:rPr lang="en-US" sz="1100">
                          <a:latin typeface="Times New Roman"/>
                          <a:ea typeface="Times New Roman"/>
                          <a:cs typeface="Times New Roman"/>
                        </a:rPr>
                        <a:t>Publish –Subscribe </a:t>
                      </a:r>
                      <a:endParaRPr lang="en-US" sz="1000">
                        <a:latin typeface="Calibri"/>
                        <a:ea typeface="Calibri"/>
                        <a:cs typeface="Times New Roman"/>
                      </a:endParaRPr>
                    </a:p>
                  </a:txBody>
                  <a:tcPr marL="62328" marR="623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100" dirty="0">
                          <a:latin typeface="Times New Roman"/>
                          <a:ea typeface="Times New Roman"/>
                          <a:cs typeface="Times New Roman"/>
                        </a:rPr>
                        <a:t>Request – Response</a:t>
                      </a:r>
                      <a:endParaRPr lang="en-US" sz="1000" dirty="0">
                        <a:latin typeface="Calibri"/>
                        <a:ea typeface="Calibri"/>
                        <a:cs typeface="Times New Roman"/>
                      </a:endParaRPr>
                    </a:p>
                  </a:txBody>
                  <a:tcPr marL="62328" marR="623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9" name="TextBox 8"/>
          <p:cNvSpPr txBox="1"/>
          <p:nvPr/>
        </p:nvSpPr>
        <p:spPr>
          <a:xfrm>
            <a:off x="2643174" y="2285992"/>
            <a:ext cx="4286280" cy="369332"/>
          </a:xfrm>
          <a:prstGeom prst="rect">
            <a:avLst/>
          </a:prstGeom>
          <a:noFill/>
        </p:spPr>
        <p:txBody>
          <a:bodyPr wrap="square" rtlCol="0">
            <a:spAutoFit/>
          </a:bodyPr>
          <a:lstStyle/>
          <a:p>
            <a:pPr algn="ctr"/>
            <a:r>
              <a:rPr lang="en-US" b="1" dirty="0"/>
              <a:t>Cloud Protocols</a:t>
            </a:r>
            <a:endParaRPr lang="en-US" dirty="0"/>
          </a:p>
        </p:txBody>
      </p:sp>
    </p:spTree>
    <p:extLst>
      <p:ext uri="{BB962C8B-B14F-4D97-AF65-F5344CB8AC3E}">
        <p14:creationId xmlns:p14="http://schemas.microsoft.com/office/powerpoint/2010/main" val="1965719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15</a:t>
            </a:fld>
            <a:endParaRPr lang="en-IN"/>
          </a:p>
        </p:txBody>
      </p:sp>
      <p:pic>
        <p:nvPicPr>
          <p:cNvPr id="6" name="Picture 2"/>
          <p:cNvPicPr>
            <a:picLocks noChangeAspect="1" noChangeArrowheads="1"/>
          </p:cNvPicPr>
          <p:nvPr/>
        </p:nvPicPr>
        <p:blipFill>
          <a:blip r:embed="rId2"/>
          <a:srcRect/>
          <a:stretch>
            <a:fillRect/>
          </a:stretch>
        </p:blipFill>
        <p:spPr bwMode="auto">
          <a:xfrm>
            <a:off x="2571736" y="0"/>
            <a:ext cx="4429156" cy="2072011"/>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2357422" y="2201586"/>
            <a:ext cx="4512775" cy="646331"/>
          </a:xfrm>
          <a:prstGeom prst="rect">
            <a:avLst/>
          </a:prstGeom>
          <a:noFill/>
        </p:spPr>
        <p:txBody>
          <a:bodyPr wrap="none" rtlCol="0">
            <a:spAutoFit/>
          </a:bodyPr>
          <a:lstStyle/>
          <a:p>
            <a:pPr algn="ctr"/>
            <a:r>
              <a:rPr lang="en-US" b="1" dirty="0">
                <a:latin typeface="Times New Roman" pitchFamily="18" charset="0"/>
                <a:cs typeface="Times New Roman" pitchFamily="18" charset="0"/>
              </a:rPr>
              <a:t>Attacks in Device to Device Communication</a:t>
            </a:r>
          </a:p>
          <a:p>
            <a:endParaRPr lang="en-US" dirty="0"/>
          </a:p>
        </p:txBody>
      </p:sp>
      <p:sp>
        <p:nvSpPr>
          <p:cNvPr id="9" name="TextBox 8"/>
          <p:cNvSpPr txBox="1"/>
          <p:nvPr/>
        </p:nvSpPr>
        <p:spPr>
          <a:xfrm>
            <a:off x="2357422" y="3071810"/>
            <a:ext cx="4572032" cy="2169825"/>
          </a:xfrm>
          <a:prstGeom prst="rect">
            <a:avLst/>
          </a:prstGeom>
          <a:noFill/>
        </p:spPr>
        <p:txBody>
          <a:bodyPr wrap="square" rtlCol="0">
            <a:spAutoFit/>
          </a:bodyPr>
          <a:lstStyle/>
          <a:p>
            <a:pPr>
              <a:lnSpc>
                <a:spcPct val="150000"/>
              </a:lnSpc>
              <a:buFont typeface="Wingdings" pitchFamily="2" charset="2"/>
              <a:buChar char="Ø"/>
            </a:pPr>
            <a:r>
              <a:rPr lang="en-US" dirty="0">
                <a:latin typeface="Times New Roman" pitchFamily="18" charset="0"/>
                <a:cs typeface="Times New Roman" pitchFamily="18" charset="0"/>
              </a:rPr>
              <a:t>SQL injection </a:t>
            </a:r>
          </a:p>
          <a:p>
            <a:pPr>
              <a:lnSpc>
                <a:spcPct val="150000"/>
              </a:lnSpc>
              <a:buFont typeface="Wingdings" pitchFamily="2" charset="2"/>
              <a:buChar char="Ø"/>
            </a:pPr>
            <a:r>
              <a:rPr lang="en-US" dirty="0">
                <a:latin typeface="Times New Roman" pitchFamily="18" charset="0"/>
                <a:cs typeface="Times New Roman" pitchFamily="18" charset="0"/>
              </a:rPr>
              <a:t>Cross-site Scripting </a:t>
            </a:r>
          </a:p>
          <a:p>
            <a:pPr lvl="0">
              <a:lnSpc>
                <a:spcPct val="150000"/>
              </a:lnSpc>
              <a:buFont typeface="Wingdings" pitchFamily="2" charset="2"/>
              <a:buChar char="Ø"/>
            </a:pPr>
            <a:r>
              <a:rPr lang="en-US" dirty="0">
                <a:latin typeface="Times New Roman" pitchFamily="18" charset="0"/>
                <a:cs typeface="Times New Roman" pitchFamily="18" charset="0"/>
              </a:rPr>
              <a:t>Username and password enumeration attacks</a:t>
            </a:r>
          </a:p>
          <a:p>
            <a:pPr lvl="0">
              <a:lnSpc>
                <a:spcPct val="150000"/>
              </a:lnSpc>
              <a:buFont typeface="Wingdings" pitchFamily="2" charset="2"/>
              <a:buChar char="Ø"/>
            </a:pPr>
            <a:r>
              <a:rPr lang="en-US" dirty="0">
                <a:latin typeface="Times New Roman" pitchFamily="18" charset="0"/>
                <a:cs typeface="Times New Roman" pitchFamily="18" charset="0"/>
              </a:rPr>
              <a:t>MITM attacks</a:t>
            </a:r>
          </a:p>
          <a:p>
            <a:pPr>
              <a:lnSpc>
                <a:spcPct val="150000"/>
              </a:lnSpc>
              <a:buFont typeface="Wingdings" pitchFamily="2" charset="2"/>
              <a:buChar char="Ø"/>
            </a:pPr>
            <a:r>
              <a:rPr lang="en-US" dirty="0">
                <a:latin typeface="Times New Roman" pitchFamily="18" charset="0"/>
                <a:cs typeface="Times New Roman" pitchFamily="18" charset="0"/>
              </a:rPr>
              <a:t>Man in the Cloud (</a:t>
            </a:r>
            <a:r>
              <a:rPr lang="en-US" dirty="0" err="1">
                <a:latin typeface="Times New Roman" pitchFamily="18" charset="0"/>
                <a:cs typeface="Times New Roman" pitchFamily="18" charset="0"/>
              </a:rPr>
              <a:t>MiTC</a:t>
            </a:r>
            <a:r>
              <a:rPr lang="en-US" dirty="0">
                <a:latin typeface="Times New Roman" pitchFamily="18" charset="0"/>
                <a:cs typeface="Times New Roman" pitchFamily="18" charset="0"/>
              </a:rPr>
              <a:t>) attacks</a:t>
            </a:r>
          </a:p>
        </p:txBody>
      </p:sp>
    </p:spTree>
    <p:extLst>
      <p:ext uri="{BB962C8B-B14F-4D97-AF65-F5344CB8AC3E}">
        <p14:creationId xmlns:p14="http://schemas.microsoft.com/office/powerpoint/2010/main" val="1965719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16</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9" name="TextBox 8"/>
          <p:cNvSpPr txBox="1"/>
          <p:nvPr/>
        </p:nvSpPr>
        <p:spPr>
          <a:xfrm>
            <a:off x="2357422" y="1714488"/>
            <a:ext cx="5000660" cy="646331"/>
          </a:xfrm>
          <a:prstGeom prst="rect">
            <a:avLst/>
          </a:prstGeom>
          <a:noFill/>
        </p:spPr>
        <p:txBody>
          <a:bodyPr wrap="square" rtlCol="0">
            <a:spAutoFit/>
          </a:bodyPr>
          <a:lstStyle/>
          <a:p>
            <a:pPr algn="ctr"/>
            <a:r>
              <a:rPr lang="en-US" b="1" dirty="0">
                <a:latin typeface="Times New Roman" pitchFamily="18" charset="0"/>
                <a:cs typeface="Times New Roman" pitchFamily="18" charset="0"/>
              </a:rPr>
              <a:t>Security - Device to Device Communication</a:t>
            </a:r>
          </a:p>
          <a:p>
            <a:endParaRPr lang="en-US" dirty="0"/>
          </a:p>
        </p:txBody>
      </p:sp>
      <p:sp>
        <p:nvSpPr>
          <p:cNvPr id="10" name="TextBox 9"/>
          <p:cNvSpPr txBox="1"/>
          <p:nvPr/>
        </p:nvSpPr>
        <p:spPr>
          <a:xfrm>
            <a:off x="1357290" y="2214554"/>
            <a:ext cx="7286676" cy="4108817"/>
          </a:xfrm>
          <a:prstGeom prst="rect">
            <a:avLst/>
          </a:prstGeom>
          <a:noFill/>
        </p:spPr>
        <p:txBody>
          <a:bodyPr wrap="square" rtlCol="0">
            <a:spAutoFit/>
          </a:bodyPr>
          <a:lstStyle/>
          <a:p>
            <a:pPr lvl="0" algn="just">
              <a:lnSpc>
                <a:spcPct val="150000"/>
              </a:lnSpc>
              <a:buFont typeface="Wingdings" pitchFamily="2" charset="2"/>
              <a:buChar char="Ø"/>
            </a:pPr>
            <a:r>
              <a:rPr lang="en-US" dirty="0"/>
              <a:t>Check all cloud interfaces are reviewed for security vulnerabilities (e.g. API interfaces and cloud-based web interfaces)</a:t>
            </a:r>
          </a:p>
          <a:p>
            <a:pPr lvl="0" algn="just">
              <a:lnSpc>
                <a:spcPct val="150000"/>
              </a:lnSpc>
              <a:buFont typeface="Wingdings" pitchFamily="2" charset="2"/>
              <a:buChar char="Ø"/>
            </a:pPr>
            <a:r>
              <a:rPr lang="en-US" dirty="0"/>
              <a:t>Make sure cloud-based web interface not having weak passwords</a:t>
            </a:r>
          </a:p>
          <a:p>
            <a:pPr lvl="0" algn="just">
              <a:lnSpc>
                <a:spcPct val="150000"/>
              </a:lnSpc>
              <a:buFont typeface="Wingdings" pitchFamily="2" charset="2"/>
              <a:buChar char="Ø"/>
            </a:pPr>
            <a:r>
              <a:rPr lang="en-US" dirty="0"/>
              <a:t>Ensure that any cloud-based web interface has an account lockout mechanism</a:t>
            </a:r>
          </a:p>
          <a:p>
            <a:pPr lvl="0" algn="just">
              <a:lnSpc>
                <a:spcPct val="150000"/>
              </a:lnSpc>
              <a:buFont typeface="Wingdings" pitchFamily="2" charset="2"/>
              <a:buChar char="Ø"/>
            </a:pPr>
            <a:r>
              <a:rPr lang="en-US" dirty="0"/>
              <a:t>Implement two-factor authentication for cloud-based web interfaces</a:t>
            </a:r>
          </a:p>
          <a:p>
            <a:pPr lvl="0" algn="just">
              <a:lnSpc>
                <a:spcPct val="150000"/>
              </a:lnSpc>
              <a:buFont typeface="Wingdings" pitchFamily="2" charset="2"/>
              <a:buChar char="Ø"/>
            </a:pPr>
            <a:r>
              <a:rPr lang="en-US" dirty="0"/>
              <a:t>Maintain transport encryption</a:t>
            </a:r>
          </a:p>
          <a:p>
            <a:pPr lvl="0" algn="just">
              <a:lnSpc>
                <a:spcPct val="150000"/>
              </a:lnSpc>
              <a:buFont typeface="Wingdings" pitchFamily="2" charset="2"/>
              <a:buChar char="Ø"/>
            </a:pPr>
            <a:r>
              <a:rPr lang="en-US" dirty="0"/>
              <a:t>Ensure that any cloud-based web interface has been tested for XSS, </a:t>
            </a:r>
            <a:r>
              <a:rPr lang="en-US" dirty="0" err="1"/>
              <a:t>SQLi</a:t>
            </a:r>
            <a:r>
              <a:rPr lang="en-US" dirty="0"/>
              <a:t> and CSRF vulnerabilities.</a:t>
            </a:r>
          </a:p>
          <a:p>
            <a:endParaRPr lang="en-US" dirty="0"/>
          </a:p>
        </p:txBody>
      </p:sp>
    </p:spTree>
    <p:extLst>
      <p:ext uri="{BB962C8B-B14F-4D97-AF65-F5344CB8AC3E}">
        <p14:creationId xmlns:p14="http://schemas.microsoft.com/office/powerpoint/2010/main" val="1965719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17</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2285984" y="2000240"/>
            <a:ext cx="5572164" cy="646331"/>
          </a:xfrm>
          <a:prstGeom prst="rect">
            <a:avLst/>
          </a:prstGeom>
          <a:noFill/>
        </p:spPr>
        <p:txBody>
          <a:bodyPr wrap="square" rtlCol="0">
            <a:spAutoFit/>
          </a:bodyPr>
          <a:lstStyle/>
          <a:p>
            <a:pPr algn="ctr"/>
            <a:r>
              <a:rPr lang="en-US" b="1" dirty="0">
                <a:latin typeface="Times New Roman" pitchFamily="18" charset="0"/>
                <a:cs typeface="Times New Roman" pitchFamily="18" charset="0"/>
              </a:rPr>
              <a:t>Device-to-Gateway communication model </a:t>
            </a:r>
          </a:p>
          <a:p>
            <a:endParaRPr lang="en-US" dirty="0"/>
          </a:p>
        </p:txBody>
      </p:sp>
      <p:pic>
        <p:nvPicPr>
          <p:cNvPr id="12" name="Picture 11"/>
          <p:cNvPicPr/>
          <p:nvPr/>
        </p:nvPicPr>
        <p:blipFill>
          <a:blip r:embed="rId3"/>
          <a:srcRect/>
          <a:stretch>
            <a:fillRect/>
          </a:stretch>
        </p:blipFill>
        <p:spPr bwMode="auto">
          <a:xfrm>
            <a:off x="1643042" y="2857496"/>
            <a:ext cx="6429420" cy="3214710"/>
          </a:xfrm>
          <a:prstGeom prst="rect">
            <a:avLst/>
          </a:prstGeom>
          <a:noFill/>
          <a:ln w="9525">
            <a:noFill/>
            <a:miter lim="800000"/>
            <a:headEnd/>
            <a:tailEnd/>
          </a:ln>
        </p:spPr>
      </p:pic>
    </p:spTree>
    <p:extLst>
      <p:ext uri="{BB962C8B-B14F-4D97-AF65-F5344CB8AC3E}">
        <p14:creationId xmlns:p14="http://schemas.microsoft.com/office/powerpoint/2010/main" val="1965719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18</a:t>
            </a:fld>
            <a:endParaRPr lang="en-IN"/>
          </a:p>
        </p:txBody>
      </p:sp>
      <p:pic>
        <p:nvPicPr>
          <p:cNvPr id="6" name="Picture 2"/>
          <p:cNvPicPr>
            <a:picLocks noChangeAspect="1" noChangeArrowheads="1"/>
          </p:cNvPicPr>
          <p:nvPr/>
        </p:nvPicPr>
        <p:blipFill>
          <a:blip r:embed="rId3"/>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Rectangle 7"/>
          <p:cNvSpPr/>
          <p:nvPr/>
        </p:nvSpPr>
        <p:spPr>
          <a:xfrm>
            <a:off x="2571736" y="1928802"/>
            <a:ext cx="4730782" cy="369332"/>
          </a:xfrm>
          <a:prstGeom prst="rect">
            <a:avLst/>
          </a:prstGeom>
        </p:spPr>
        <p:txBody>
          <a:bodyPr wrap="none">
            <a:spAutoFit/>
          </a:bodyPr>
          <a:lstStyle/>
          <a:p>
            <a:pPr algn="ctr"/>
            <a:r>
              <a:rPr lang="en-US" b="1" dirty="0">
                <a:latin typeface="Times New Roman" pitchFamily="18" charset="0"/>
                <a:cs typeface="Times New Roman" pitchFamily="18" charset="0"/>
              </a:rPr>
              <a:t>Attacks in Device to Gateway Communication</a:t>
            </a:r>
          </a:p>
        </p:txBody>
      </p:sp>
      <p:sp>
        <p:nvSpPr>
          <p:cNvPr id="10" name="TextBox 9"/>
          <p:cNvSpPr txBox="1"/>
          <p:nvPr/>
        </p:nvSpPr>
        <p:spPr>
          <a:xfrm>
            <a:off x="2357422" y="2714620"/>
            <a:ext cx="4929222" cy="2585323"/>
          </a:xfrm>
          <a:prstGeom prst="rect">
            <a:avLst/>
          </a:prstGeom>
          <a:noFill/>
        </p:spPr>
        <p:txBody>
          <a:bodyPr wrap="square" rtlCol="0">
            <a:spAutoFit/>
          </a:bodyPr>
          <a:lstStyle/>
          <a:p>
            <a:pPr algn="just">
              <a:lnSpc>
                <a:spcPct val="150000"/>
              </a:lnSpc>
              <a:buFont typeface="Wingdings" pitchFamily="2" charset="2"/>
              <a:buChar char="Ø"/>
            </a:pPr>
            <a:r>
              <a:rPr lang="en-US" dirty="0">
                <a:latin typeface="Times New Roman" pitchFamily="18" charset="0"/>
                <a:cs typeface="Times New Roman" pitchFamily="18" charset="0"/>
              </a:rPr>
              <a:t>Denial-of-Service attacks &amp; </a:t>
            </a:r>
            <a:r>
              <a:rPr lang="en-US" dirty="0" err="1">
                <a:latin typeface="Times New Roman" pitchFamily="18" charset="0"/>
                <a:cs typeface="Times New Roman" pitchFamily="18" charset="0"/>
              </a:rPr>
              <a:t>DDoS</a:t>
            </a:r>
            <a:r>
              <a:rPr lang="en-US" dirty="0">
                <a:latin typeface="Times New Roman" pitchFamily="18" charset="0"/>
                <a:cs typeface="Times New Roman" pitchFamily="18" charset="0"/>
              </a:rPr>
              <a:t> attacks, </a:t>
            </a:r>
          </a:p>
          <a:p>
            <a:pPr algn="just">
              <a:lnSpc>
                <a:spcPct val="150000"/>
              </a:lnSpc>
              <a:buFont typeface="Wingdings" pitchFamily="2" charset="2"/>
              <a:buChar char="Ø"/>
            </a:pPr>
            <a:r>
              <a:rPr lang="en-US" dirty="0">
                <a:latin typeface="Times New Roman" pitchFamily="18" charset="0"/>
                <a:cs typeface="Times New Roman" pitchFamily="18" charset="0"/>
              </a:rPr>
              <a:t>HTTP floods, </a:t>
            </a:r>
          </a:p>
          <a:p>
            <a:pPr algn="just">
              <a:lnSpc>
                <a:spcPct val="150000"/>
              </a:lnSpc>
              <a:buFont typeface="Wingdings" pitchFamily="2" charset="2"/>
              <a:buChar char="Ø"/>
            </a:pPr>
            <a:r>
              <a:rPr lang="en-US" dirty="0">
                <a:latin typeface="Times New Roman" pitchFamily="18" charset="0"/>
                <a:cs typeface="Times New Roman" pitchFamily="18" charset="0"/>
              </a:rPr>
              <a:t>SQL injections, </a:t>
            </a:r>
          </a:p>
          <a:p>
            <a:pPr algn="just">
              <a:lnSpc>
                <a:spcPct val="150000"/>
              </a:lnSpc>
              <a:buFont typeface="Wingdings" pitchFamily="2" charset="2"/>
              <a:buChar char="Ø"/>
            </a:pPr>
            <a:r>
              <a:rPr lang="en-US" dirty="0">
                <a:latin typeface="Times New Roman" pitchFamily="18" charset="0"/>
                <a:cs typeface="Times New Roman" pitchFamily="18" charset="0"/>
              </a:rPr>
              <a:t>cross-site scripting, </a:t>
            </a:r>
          </a:p>
          <a:p>
            <a:pPr algn="just">
              <a:lnSpc>
                <a:spcPct val="150000"/>
              </a:lnSpc>
              <a:buFont typeface="Wingdings" pitchFamily="2" charset="2"/>
              <a:buChar char="Ø"/>
            </a:pPr>
            <a:r>
              <a:rPr lang="en-US" dirty="0">
                <a:latin typeface="Times New Roman" pitchFamily="18" charset="0"/>
                <a:cs typeface="Times New Roman" pitchFamily="18" charset="0"/>
              </a:rPr>
              <a:t>parameter tampering, </a:t>
            </a:r>
          </a:p>
          <a:p>
            <a:pPr algn="just">
              <a:lnSpc>
                <a:spcPct val="150000"/>
              </a:lnSpc>
              <a:buFont typeface="Wingdings" pitchFamily="2" charset="2"/>
              <a:buChar char="Ø"/>
            </a:pPr>
            <a:r>
              <a:rPr lang="en-US" dirty="0" err="1">
                <a:latin typeface="Times New Roman" pitchFamily="18" charset="0"/>
                <a:cs typeface="Times New Roman" pitchFamily="18" charset="0"/>
              </a:rPr>
              <a:t>Slowloris</a:t>
            </a:r>
            <a:r>
              <a:rPr lang="en-US" dirty="0">
                <a:latin typeface="Times New Roman" pitchFamily="18" charset="0"/>
                <a:cs typeface="Times New Roman" pitchFamily="18" charset="0"/>
              </a:rPr>
              <a:t> attacks</a:t>
            </a:r>
          </a:p>
        </p:txBody>
      </p:sp>
    </p:spTree>
    <p:extLst>
      <p:ext uri="{BB962C8B-B14F-4D97-AF65-F5344CB8AC3E}">
        <p14:creationId xmlns:p14="http://schemas.microsoft.com/office/powerpoint/2010/main" val="1965719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19</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2357422" y="1714488"/>
            <a:ext cx="5000660" cy="646331"/>
          </a:xfrm>
          <a:prstGeom prst="rect">
            <a:avLst/>
          </a:prstGeom>
          <a:noFill/>
        </p:spPr>
        <p:txBody>
          <a:bodyPr wrap="square" rtlCol="0">
            <a:spAutoFit/>
          </a:bodyPr>
          <a:lstStyle/>
          <a:p>
            <a:pPr algn="ctr"/>
            <a:r>
              <a:rPr lang="en-US" b="1" dirty="0">
                <a:latin typeface="Times New Roman" pitchFamily="18" charset="0"/>
                <a:cs typeface="Times New Roman" pitchFamily="18" charset="0"/>
              </a:rPr>
              <a:t>Security - Device to Gateway Communication</a:t>
            </a:r>
          </a:p>
          <a:p>
            <a:endParaRPr lang="en-US" dirty="0"/>
          </a:p>
        </p:txBody>
      </p:sp>
      <p:sp>
        <p:nvSpPr>
          <p:cNvPr id="9" name="TextBox 8"/>
          <p:cNvSpPr txBox="1"/>
          <p:nvPr/>
        </p:nvSpPr>
        <p:spPr>
          <a:xfrm>
            <a:off x="2786050" y="2571744"/>
            <a:ext cx="4071966" cy="646331"/>
          </a:xfrm>
          <a:prstGeom prst="rect">
            <a:avLst/>
          </a:prstGeom>
          <a:noFill/>
        </p:spPr>
        <p:txBody>
          <a:bodyPr wrap="square" rtlCol="0">
            <a:spAutoFit/>
          </a:bodyPr>
          <a:lstStyle/>
          <a:p>
            <a:pPr>
              <a:buFont typeface="Wingdings" pitchFamily="2" charset="2"/>
              <a:buChar char="Ø"/>
            </a:pPr>
            <a:r>
              <a:rPr lang="en-US" dirty="0"/>
              <a:t>Web application firewalls (WAFs)</a:t>
            </a:r>
          </a:p>
          <a:p>
            <a:pPr>
              <a:buFont typeface="Wingdings" pitchFamily="2" charset="2"/>
              <a:buChar char="Ø"/>
            </a:pPr>
            <a:r>
              <a:rPr lang="en-US" dirty="0"/>
              <a:t>Secure web gateway services</a:t>
            </a:r>
          </a:p>
        </p:txBody>
      </p:sp>
    </p:spTree>
    <p:extLst>
      <p:ext uri="{BB962C8B-B14F-4D97-AF65-F5344CB8AC3E}">
        <p14:creationId xmlns:p14="http://schemas.microsoft.com/office/powerpoint/2010/main" val="1965719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7EEB4B-748C-4C70-B38A-BE21317F7C14}"/>
              </a:ext>
            </a:extLst>
          </p:cNvPr>
          <p:cNvSpPr>
            <a:spLocks noGrp="1"/>
          </p:cNvSpPr>
          <p:nvPr>
            <p:ph idx="1"/>
          </p:nvPr>
        </p:nvSpPr>
        <p:spPr>
          <a:xfrm>
            <a:off x="457200" y="2285992"/>
            <a:ext cx="8229600" cy="3840171"/>
          </a:xfrm>
        </p:spPr>
        <p:txBody>
          <a:bodyPr>
            <a:normAutofit/>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2</a:t>
            </a:fld>
            <a:endParaRPr lang="en-IN"/>
          </a:p>
        </p:txBody>
      </p:sp>
      <p:pic>
        <p:nvPicPr>
          <p:cNvPr id="6" name="Picture 2"/>
          <p:cNvPicPr>
            <a:picLocks noChangeAspect="1" noChangeArrowheads="1"/>
          </p:cNvPicPr>
          <p:nvPr/>
        </p:nvPicPr>
        <p:blipFill>
          <a:blip r:embed="rId2"/>
          <a:srcRect/>
          <a:stretch>
            <a:fillRect/>
          </a:stretch>
        </p:blipFill>
        <p:spPr bwMode="auto">
          <a:xfrm>
            <a:off x="2571736" y="0"/>
            <a:ext cx="4429156" cy="2072011"/>
          </a:xfrm>
          <a:prstGeom prst="rect">
            <a:avLst/>
          </a:prstGeom>
          <a:noFill/>
          <a:ln w="9525">
            <a:noFill/>
            <a:miter lim="800000"/>
            <a:headEnd/>
            <a:tailEnd/>
          </a:ln>
        </p:spPr>
      </p:pic>
      <p:sp>
        <p:nvSpPr>
          <p:cNvPr id="7" name="TextBox 6"/>
          <p:cNvSpPr txBox="1"/>
          <p:nvPr/>
        </p:nvSpPr>
        <p:spPr>
          <a:xfrm>
            <a:off x="357158" y="2428868"/>
            <a:ext cx="8501122" cy="2400657"/>
          </a:xfrm>
          <a:prstGeom prst="rect">
            <a:avLst/>
          </a:prstGeom>
          <a:noFill/>
        </p:spPr>
        <p:txBody>
          <a:bodyPr wrap="square" rtlCol="0">
            <a:spAutoFit/>
          </a:bodyPr>
          <a:lstStyle/>
          <a:p>
            <a:pPr>
              <a:lnSpc>
                <a:spcPct val="150000"/>
              </a:lnSpc>
            </a:pPr>
            <a:r>
              <a:rPr lang="en-US" sz="2000" b="1" dirty="0">
                <a:latin typeface="Times New Roman" pitchFamily="18" charset="0"/>
                <a:cs typeface="Times New Roman" pitchFamily="18" charset="0"/>
              </a:rPr>
              <a:t>UNIT I – INTRODUCTION TO IOT</a:t>
            </a:r>
          </a:p>
          <a:p>
            <a:pPr>
              <a:lnSpc>
                <a:spcPct val="150000"/>
              </a:lnSpc>
            </a:pPr>
            <a:r>
              <a:rPr lang="en-US" sz="2000" b="1" dirty="0">
                <a:latin typeface="Times New Roman" pitchFamily="18" charset="0"/>
                <a:cs typeface="Times New Roman" pitchFamily="18" charset="0"/>
              </a:rPr>
              <a:t>UNIT II - ELEMENTS OF IOT</a:t>
            </a:r>
          </a:p>
          <a:p>
            <a:pPr>
              <a:lnSpc>
                <a:spcPct val="150000"/>
              </a:lnSpc>
            </a:pPr>
            <a:r>
              <a:rPr lang="en-US" sz="2000" b="1" dirty="0">
                <a:latin typeface="Times New Roman" pitchFamily="18" charset="0"/>
                <a:cs typeface="Times New Roman" pitchFamily="18" charset="0"/>
              </a:rPr>
              <a:t>UNIT III - COMMUNICATION AND CONNECTIVE TECHNOLOGIES</a:t>
            </a:r>
          </a:p>
          <a:p>
            <a:pPr>
              <a:lnSpc>
                <a:spcPct val="150000"/>
              </a:lnSpc>
            </a:pPr>
            <a:r>
              <a:rPr lang="en-US" sz="2000" b="1" dirty="0">
                <a:latin typeface="Times New Roman" pitchFamily="18" charset="0"/>
                <a:cs typeface="Times New Roman" pitchFamily="18" charset="0"/>
              </a:rPr>
              <a:t>UNIT IV - DATA ANALYTICS AND IOT PLATFORM</a:t>
            </a:r>
          </a:p>
          <a:p>
            <a:pPr>
              <a:lnSpc>
                <a:spcPct val="150000"/>
              </a:lnSpc>
            </a:pPr>
            <a:r>
              <a:rPr lang="en-US" sz="2000" b="1" dirty="0">
                <a:latin typeface="Times New Roman" pitchFamily="18" charset="0"/>
                <a:cs typeface="Times New Roman" pitchFamily="18" charset="0"/>
              </a:rPr>
              <a:t>UNIT V - HANDS-ON PROJECTS </a:t>
            </a:r>
          </a:p>
        </p:txBody>
      </p:sp>
    </p:spTree>
    <p:extLst>
      <p:ext uri="{BB962C8B-B14F-4D97-AF65-F5344CB8AC3E}">
        <p14:creationId xmlns:p14="http://schemas.microsoft.com/office/powerpoint/2010/main" val="1965719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20</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8" name="Picture 7"/>
          <p:cNvPicPr/>
          <p:nvPr/>
        </p:nvPicPr>
        <p:blipFill>
          <a:blip r:embed="rId3"/>
          <a:srcRect/>
          <a:stretch>
            <a:fillRect/>
          </a:stretch>
        </p:blipFill>
        <p:spPr bwMode="auto">
          <a:xfrm>
            <a:off x="1500166" y="2357430"/>
            <a:ext cx="6000792" cy="3714776"/>
          </a:xfrm>
          <a:prstGeom prst="rect">
            <a:avLst/>
          </a:prstGeom>
          <a:noFill/>
          <a:ln w="9525">
            <a:noFill/>
            <a:miter lim="800000"/>
            <a:headEnd/>
            <a:tailEnd/>
          </a:ln>
        </p:spPr>
      </p:pic>
      <p:sp>
        <p:nvSpPr>
          <p:cNvPr id="9" name="TextBox 8"/>
          <p:cNvSpPr txBox="1"/>
          <p:nvPr/>
        </p:nvSpPr>
        <p:spPr>
          <a:xfrm>
            <a:off x="428596" y="1643050"/>
            <a:ext cx="8143932" cy="646331"/>
          </a:xfrm>
          <a:prstGeom prst="rect">
            <a:avLst/>
          </a:prstGeom>
          <a:noFill/>
        </p:spPr>
        <p:txBody>
          <a:bodyPr wrap="square" rtlCol="0">
            <a:spAutoFit/>
          </a:bodyPr>
          <a:lstStyle/>
          <a:p>
            <a:pPr algn="ctr"/>
            <a:r>
              <a:rPr lang="en-US" b="1" dirty="0">
                <a:latin typeface="Times New Roman" pitchFamily="18" charset="0"/>
                <a:cs typeface="Times New Roman" pitchFamily="18" charset="0"/>
              </a:rPr>
              <a:t>Back-End Data-Sharing  communication model </a:t>
            </a:r>
          </a:p>
          <a:p>
            <a:endParaRPr lang="en-US" dirty="0"/>
          </a:p>
        </p:txBody>
      </p:sp>
    </p:spTree>
    <p:extLst>
      <p:ext uri="{BB962C8B-B14F-4D97-AF65-F5344CB8AC3E}">
        <p14:creationId xmlns:p14="http://schemas.microsoft.com/office/powerpoint/2010/main" val="1965719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21</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3214678" y="2786058"/>
            <a:ext cx="3000396" cy="369332"/>
          </a:xfrm>
          <a:prstGeom prst="rect">
            <a:avLst/>
          </a:prstGeom>
          <a:noFill/>
        </p:spPr>
        <p:txBody>
          <a:bodyPr wrap="square" rtlCol="0">
            <a:spAutoFit/>
          </a:bodyPr>
          <a:lstStyle/>
          <a:p>
            <a:r>
              <a:rPr lang="en-US" b="1" dirty="0">
                <a:latin typeface="Times New Roman" pitchFamily="18" charset="0"/>
                <a:cs typeface="Times New Roman" pitchFamily="18" charset="0"/>
              </a:rPr>
              <a:t>2. Cloud Computing in </a:t>
            </a:r>
            <a:r>
              <a:rPr lang="en-US" b="1" dirty="0" err="1">
                <a:latin typeface="Times New Roman" pitchFamily="18" charset="0"/>
                <a:cs typeface="Times New Roman" pitchFamily="18" charset="0"/>
              </a:rPr>
              <a:t>IoT</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1965719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22</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44034" name="Picture 2"/>
          <p:cNvPicPr>
            <a:picLocks noChangeAspect="1" noChangeArrowheads="1"/>
          </p:cNvPicPr>
          <p:nvPr/>
        </p:nvPicPr>
        <p:blipFill>
          <a:blip r:embed="rId3"/>
          <a:srcRect/>
          <a:stretch>
            <a:fillRect/>
          </a:stretch>
        </p:blipFill>
        <p:spPr bwMode="auto">
          <a:xfrm>
            <a:off x="1857356" y="2571744"/>
            <a:ext cx="5905500" cy="3838575"/>
          </a:xfrm>
          <a:prstGeom prst="rect">
            <a:avLst/>
          </a:prstGeom>
          <a:noFill/>
          <a:ln w="9525">
            <a:noFill/>
            <a:miter lim="800000"/>
            <a:headEnd/>
            <a:tailEnd/>
          </a:ln>
          <a:effectLst/>
        </p:spPr>
      </p:pic>
      <p:sp>
        <p:nvSpPr>
          <p:cNvPr id="11" name="TextBox 10"/>
          <p:cNvSpPr txBox="1"/>
          <p:nvPr/>
        </p:nvSpPr>
        <p:spPr>
          <a:xfrm>
            <a:off x="2643174" y="1714488"/>
            <a:ext cx="4000528" cy="369332"/>
          </a:xfrm>
          <a:prstGeom prst="rect">
            <a:avLst/>
          </a:prstGeom>
          <a:noFill/>
        </p:spPr>
        <p:txBody>
          <a:bodyPr wrap="square" rtlCol="0">
            <a:spAutoFit/>
          </a:bodyPr>
          <a:lstStyle/>
          <a:p>
            <a:pPr algn="ctr"/>
            <a:r>
              <a:rPr lang="en-IN" b="1" dirty="0"/>
              <a:t>IOT in Cloud Computing</a:t>
            </a:r>
            <a:endParaRPr lang="en-US" b="1" dirty="0"/>
          </a:p>
        </p:txBody>
      </p:sp>
    </p:spTree>
    <p:extLst>
      <p:ext uri="{BB962C8B-B14F-4D97-AF65-F5344CB8AC3E}">
        <p14:creationId xmlns:p14="http://schemas.microsoft.com/office/powerpoint/2010/main" val="1965719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23</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45058" name="Picture 2"/>
          <p:cNvPicPr>
            <a:picLocks noChangeAspect="1" noChangeArrowheads="1"/>
          </p:cNvPicPr>
          <p:nvPr/>
        </p:nvPicPr>
        <p:blipFill>
          <a:blip r:embed="rId3"/>
          <a:srcRect/>
          <a:stretch>
            <a:fillRect/>
          </a:stretch>
        </p:blipFill>
        <p:spPr bwMode="auto">
          <a:xfrm>
            <a:off x="1857356" y="2000240"/>
            <a:ext cx="5830627" cy="4176719"/>
          </a:xfrm>
          <a:prstGeom prst="rect">
            <a:avLst/>
          </a:prstGeom>
          <a:noFill/>
          <a:ln w="9525">
            <a:noFill/>
            <a:miter lim="800000"/>
            <a:headEnd/>
            <a:tailEnd/>
          </a:ln>
          <a:effectLst/>
        </p:spPr>
      </p:pic>
    </p:spTree>
    <p:extLst>
      <p:ext uri="{BB962C8B-B14F-4D97-AF65-F5344CB8AC3E}">
        <p14:creationId xmlns:p14="http://schemas.microsoft.com/office/powerpoint/2010/main" val="1965719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24</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46082" name="Picture 2"/>
          <p:cNvPicPr>
            <a:picLocks noChangeAspect="1" noChangeArrowheads="1"/>
          </p:cNvPicPr>
          <p:nvPr/>
        </p:nvPicPr>
        <p:blipFill>
          <a:blip r:embed="rId3"/>
          <a:srcRect/>
          <a:stretch>
            <a:fillRect/>
          </a:stretch>
        </p:blipFill>
        <p:spPr bwMode="auto">
          <a:xfrm>
            <a:off x="1857356" y="1785925"/>
            <a:ext cx="6072230" cy="4475955"/>
          </a:xfrm>
          <a:prstGeom prst="rect">
            <a:avLst/>
          </a:prstGeom>
          <a:noFill/>
          <a:ln w="9525">
            <a:noFill/>
            <a:miter lim="800000"/>
            <a:headEnd/>
            <a:tailEnd/>
          </a:ln>
          <a:effectLst/>
        </p:spPr>
      </p:pic>
    </p:spTree>
    <p:extLst>
      <p:ext uri="{BB962C8B-B14F-4D97-AF65-F5344CB8AC3E}">
        <p14:creationId xmlns:p14="http://schemas.microsoft.com/office/powerpoint/2010/main" val="1965719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25</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47106" name="Picture 2"/>
          <p:cNvPicPr>
            <a:picLocks noChangeAspect="1" noChangeArrowheads="1"/>
          </p:cNvPicPr>
          <p:nvPr/>
        </p:nvPicPr>
        <p:blipFill>
          <a:blip r:embed="rId3"/>
          <a:srcRect/>
          <a:stretch>
            <a:fillRect/>
          </a:stretch>
        </p:blipFill>
        <p:spPr bwMode="auto">
          <a:xfrm>
            <a:off x="1571604" y="1857364"/>
            <a:ext cx="6638938" cy="4813568"/>
          </a:xfrm>
          <a:prstGeom prst="rect">
            <a:avLst/>
          </a:prstGeom>
          <a:noFill/>
          <a:ln w="9525">
            <a:noFill/>
            <a:miter lim="800000"/>
            <a:headEnd/>
            <a:tailEnd/>
          </a:ln>
          <a:effectLst/>
        </p:spPr>
      </p:pic>
    </p:spTree>
    <p:extLst>
      <p:ext uri="{BB962C8B-B14F-4D97-AF65-F5344CB8AC3E}">
        <p14:creationId xmlns:p14="http://schemas.microsoft.com/office/powerpoint/2010/main" val="1965719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26</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2357422" y="2143116"/>
            <a:ext cx="3643338" cy="369332"/>
          </a:xfrm>
          <a:prstGeom prst="rect">
            <a:avLst/>
          </a:prstGeom>
          <a:noFill/>
        </p:spPr>
        <p:txBody>
          <a:bodyPr wrap="square" rtlCol="0">
            <a:spAutoFit/>
          </a:bodyPr>
          <a:lstStyle/>
          <a:p>
            <a:pPr algn="ctr"/>
            <a:r>
              <a:rPr lang="en-US" b="1" dirty="0" err="1"/>
              <a:t>IoT</a:t>
            </a:r>
            <a:r>
              <a:rPr lang="en-US" b="1" dirty="0"/>
              <a:t>/cloud Service</a:t>
            </a:r>
          </a:p>
        </p:txBody>
      </p:sp>
      <p:sp>
        <p:nvSpPr>
          <p:cNvPr id="9" name="TextBox 8"/>
          <p:cNvSpPr txBox="1"/>
          <p:nvPr/>
        </p:nvSpPr>
        <p:spPr>
          <a:xfrm>
            <a:off x="1857356" y="3071810"/>
            <a:ext cx="4929222" cy="923330"/>
          </a:xfrm>
          <a:prstGeom prst="rect">
            <a:avLst/>
          </a:prstGeom>
          <a:noFill/>
        </p:spPr>
        <p:txBody>
          <a:bodyPr wrap="square" rtlCol="0">
            <a:spAutoFit/>
          </a:bodyPr>
          <a:lstStyle/>
          <a:p>
            <a:pPr>
              <a:buFont typeface="Wingdings" pitchFamily="2" charset="2"/>
              <a:buChar char="Ø"/>
            </a:pPr>
            <a:r>
              <a:rPr lang="en-US" b="1" dirty="0"/>
              <a:t>Infrastructure-as-a-Service (</a:t>
            </a:r>
            <a:r>
              <a:rPr lang="en-US" b="1" dirty="0" err="1"/>
              <a:t>IaaS</a:t>
            </a:r>
            <a:r>
              <a:rPr lang="en-US" b="1" dirty="0"/>
              <a:t>) </a:t>
            </a:r>
            <a:r>
              <a:rPr lang="en-US" b="1" dirty="0" err="1"/>
              <a:t>IoT</a:t>
            </a:r>
            <a:r>
              <a:rPr lang="en-US" b="1" dirty="0"/>
              <a:t>/Clouds</a:t>
            </a:r>
          </a:p>
          <a:p>
            <a:pPr>
              <a:buFont typeface="Wingdings" pitchFamily="2" charset="2"/>
              <a:buChar char="Ø"/>
            </a:pPr>
            <a:r>
              <a:rPr lang="en-US" b="1" dirty="0"/>
              <a:t>Platform-as-a-Service (</a:t>
            </a:r>
            <a:r>
              <a:rPr lang="en-US" b="1" dirty="0" err="1"/>
              <a:t>PaaS</a:t>
            </a:r>
            <a:r>
              <a:rPr lang="en-US" b="1" dirty="0"/>
              <a:t>) </a:t>
            </a:r>
            <a:r>
              <a:rPr lang="en-US" b="1" dirty="0" err="1"/>
              <a:t>IoT</a:t>
            </a:r>
            <a:r>
              <a:rPr lang="en-US" b="1" dirty="0"/>
              <a:t>/Clouds</a:t>
            </a:r>
          </a:p>
          <a:p>
            <a:pPr>
              <a:buFont typeface="Wingdings" pitchFamily="2" charset="2"/>
              <a:buChar char="Ø"/>
            </a:pPr>
            <a:r>
              <a:rPr lang="en-US" b="1" dirty="0"/>
              <a:t>Software-as-a-Service (</a:t>
            </a:r>
            <a:r>
              <a:rPr lang="en-US" b="1" dirty="0" err="1"/>
              <a:t>SaaS</a:t>
            </a:r>
            <a:r>
              <a:rPr lang="en-US" b="1" dirty="0"/>
              <a:t>) </a:t>
            </a:r>
            <a:r>
              <a:rPr lang="en-US" b="1" dirty="0" err="1"/>
              <a:t>IoT</a:t>
            </a:r>
            <a:r>
              <a:rPr lang="en-US" b="1" dirty="0"/>
              <a:t>/Clouds</a:t>
            </a:r>
            <a:endParaRPr lang="en-US" dirty="0"/>
          </a:p>
        </p:txBody>
      </p:sp>
    </p:spTree>
    <p:extLst>
      <p:ext uri="{BB962C8B-B14F-4D97-AF65-F5344CB8AC3E}">
        <p14:creationId xmlns:p14="http://schemas.microsoft.com/office/powerpoint/2010/main" val="1965719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27</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12" name="TextBox 11"/>
          <p:cNvSpPr txBox="1"/>
          <p:nvPr/>
        </p:nvSpPr>
        <p:spPr>
          <a:xfrm>
            <a:off x="785786" y="1928802"/>
            <a:ext cx="8001056" cy="3139321"/>
          </a:xfrm>
          <a:prstGeom prst="rect">
            <a:avLst/>
          </a:prstGeom>
          <a:noFill/>
        </p:spPr>
        <p:txBody>
          <a:bodyPr wrap="square" rtlCol="0">
            <a:spAutoFit/>
          </a:bodyPr>
          <a:lstStyle/>
          <a:p>
            <a:pPr algn="ctr"/>
            <a:r>
              <a:rPr lang="en-US" b="1" dirty="0">
                <a:latin typeface="Times New Roman" pitchFamily="18" charset="0"/>
                <a:cs typeface="Times New Roman" pitchFamily="18" charset="0"/>
              </a:rPr>
              <a:t>Infrastructure-as-a-Service (</a:t>
            </a:r>
            <a:r>
              <a:rPr lang="en-US" b="1" dirty="0" err="1">
                <a:latin typeface="Times New Roman" pitchFamily="18" charset="0"/>
                <a:cs typeface="Times New Roman" pitchFamily="18" charset="0"/>
              </a:rPr>
              <a:t>IaaS</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IoT</a:t>
            </a:r>
            <a:r>
              <a:rPr lang="en-US" b="1" dirty="0">
                <a:latin typeface="Times New Roman" pitchFamily="18" charset="0"/>
                <a:cs typeface="Times New Roman" pitchFamily="18" charset="0"/>
              </a:rPr>
              <a:t>/Clouds</a:t>
            </a:r>
          </a:p>
          <a:p>
            <a:pPr algn="ctr"/>
            <a:endParaRPr lang="en-US" dirty="0">
              <a:latin typeface="Times New Roman" pitchFamily="18" charset="0"/>
              <a:cs typeface="Times New Roman" pitchFamily="18" charset="0"/>
            </a:endParaRPr>
          </a:p>
          <a:p>
            <a:pPr>
              <a:lnSpc>
                <a:spcPct val="150000"/>
              </a:lnSpc>
              <a:buFont typeface="Wingdings" pitchFamily="2" charset="2"/>
              <a:buChar char="Ø"/>
            </a:pPr>
            <a:r>
              <a:rPr lang="en-US" dirty="0">
                <a:latin typeface="Times New Roman" pitchFamily="18" charset="0"/>
                <a:cs typeface="Times New Roman" pitchFamily="18" charset="0"/>
              </a:rPr>
              <a:t>These services provide the means for accessing sensors and actuator in the cloud.</a:t>
            </a:r>
          </a:p>
          <a:p>
            <a:pPr>
              <a:lnSpc>
                <a:spcPct val="150000"/>
              </a:lnSpc>
              <a:buFont typeface="Wingdings" pitchFamily="2" charset="2"/>
              <a:buChar char="Ø"/>
            </a:pPr>
            <a:r>
              <a:rPr lang="en-US" dirty="0">
                <a:latin typeface="Times New Roman" pitchFamily="18" charset="0"/>
                <a:cs typeface="Times New Roman" pitchFamily="18" charset="0"/>
              </a:rPr>
              <a:t>The associated business model involves the </a:t>
            </a:r>
            <a:r>
              <a:rPr lang="en-US" dirty="0" err="1">
                <a:latin typeface="Times New Roman" pitchFamily="18" charset="0"/>
                <a:cs typeface="Times New Roman" pitchFamily="18" charset="0"/>
              </a:rPr>
              <a:t>IoT</a:t>
            </a:r>
            <a:r>
              <a:rPr lang="en-US" dirty="0">
                <a:latin typeface="Times New Roman" pitchFamily="18" charset="0"/>
                <a:cs typeface="Times New Roman" pitchFamily="18" charset="0"/>
              </a:rPr>
              <a:t>/Cloud provide to act either as data or sensor provider. </a:t>
            </a:r>
          </a:p>
          <a:p>
            <a:pPr>
              <a:lnSpc>
                <a:spcPct val="150000"/>
              </a:lnSpc>
              <a:buFont typeface="Wingdings" pitchFamily="2" charset="2"/>
              <a:buChar char="Ø"/>
            </a:pPr>
            <a:r>
              <a:rPr lang="en-US" dirty="0" err="1">
                <a:latin typeface="Times New Roman" pitchFamily="18" charset="0"/>
                <a:cs typeface="Times New Roman" pitchFamily="18" charset="0"/>
              </a:rPr>
              <a:t>IaaS</a:t>
            </a:r>
            <a:r>
              <a:rPr lang="en-US" dirty="0">
                <a:latin typeface="Times New Roman" pitchFamily="18" charset="0"/>
                <a:cs typeface="Times New Roman" pitchFamily="18" charset="0"/>
              </a:rPr>
              <a:t> services for </a:t>
            </a:r>
            <a:r>
              <a:rPr lang="en-US" dirty="0" err="1">
                <a:latin typeface="Times New Roman" pitchFamily="18" charset="0"/>
                <a:cs typeface="Times New Roman" pitchFamily="18" charset="0"/>
              </a:rPr>
              <a:t>IoT</a:t>
            </a:r>
            <a:r>
              <a:rPr lang="en-US" dirty="0">
                <a:latin typeface="Times New Roman" pitchFamily="18" charset="0"/>
                <a:cs typeface="Times New Roman" pitchFamily="18" charset="0"/>
              </a:rPr>
              <a:t> provide access control to resources as a prerequisite for the offering of related pay-as-you-go services.</a:t>
            </a:r>
          </a:p>
          <a:p>
            <a:pPr>
              <a:lnSpc>
                <a:spcPct val="150000"/>
              </a:lnSpc>
              <a:buFont typeface="Wingdings" pitchFamily="2" charset="2"/>
              <a:buChar char="Ø"/>
            </a:pPr>
            <a:r>
              <a:rPr lang="en-US" b="1" dirty="0" err="1">
                <a:latin typeface="Times New Roman" pitchFamily="18" charset="0"/>
                <a:cs typeface="Times New Roman" pitchFamily="18" charset="0"/>
              </a:rPr>
              <a:t>IaaS</a:t>
            </a:r>
            <a:r>
              <a:rPr lang="en-US" b="1" dirty="0">
                <a:latin typeface="Times New Roman" pitchFamily="18" charset="0"/>
                <a:cs typeface="Times New Roman" pitchFamily="18" charset="0"/>
              </a:rPr>
              <a:t> service - Amazon’s Elastic Compute Cloud (EC2)</a:t>
            </a:r>
          </a:p>
        </p:txBody>
      </p:sp>
    </p:spTree>
    <p:extLst>
      <p:ext uri="{BB962C8B-B14F-4D97-AF65-F5344CB8AC3E}">
        <p14:creationId xmlns:p14="http://schemas.microsoft.com/office/powerpoint/2010/main" val="1965719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28</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10" name="TextBox 9"/>
          <p:cNvSpPr txBox="1"/>
          <p:nvPr/>
        </p:nvSpPr>
        <p:spPr>
          <a:xfrm>
            <a:off x="1285852" y="1643050"/>
            <a:ext cx="7500990" cy="3970318"/>
          </a:xfrm>
          <a:prstGeom prst="rect">
            <a:avLst/>
          </a:prstGeom>
          <a:noFill/>
        </p:spPr>
        <p:txBody>
          <a:bodyPr wrap="square" rtlCol="0">
            <a:spAutoFit/>
          </a:bodyPr>
          <a:lstStyle/>
          <a:p>
            <a:pPr lvl="0" algn="ctr"/>
            <a:r>
              <a:rPr lang="en-US" b="1" dirty="0">
                <a:latin typeface="Times New Roman" pitchFamily="18" charset="0"/>
                <a:cs typeface="Times New Roman" pitchFamily="18" charset="0"/>
              </a:rPr>
              <a:t>Platform as a Service (</a:t>
            </a:r>
            <a:r>
              <a:rPr lang="en-US" b="1" dirty="0" err="1">
                <a:latin typeface="Times New Roman" pitchFamily="18" charset="0"/>
                <a:cs typeface="Times New Roman" pitchFamily="18" charset="0"/>
              </a:rPr>
              <a:t>PaaS</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IoT</a:t>
            </a:r>
            <a:r>
              <a:rPr lang="en-US" b="1" dirty="0">
                <a:latin typeface="Times New Roman" pitchFamily="18" charset="0"/>
                <a:cs typeface="Times New Roman" pitchFamily="18" charset="0"/>
              </a:rPr>
              <a:t>/Clouds</a:t>
            </a:r>
          </a:p>
          <a:p>
            <a:pPr lvl="0" algn="ctr"/>
            <a:endParaRPr lang="en-US" b="1" dirty="0">
              <a:latin typeface="Times New Roman" pitchFamily="18" charset="0"/>
              <a:cs typeface="Times New Roman" pitchFamily="18" charset="0"/>
            </a:endParaRPr>
          </a:p>
          <a:p>
            <a:pPr lvl="0" algn="just">
              <a:buFont typeface="Wingdings" pitchFamily="2" charset="2"/>
              <a:buChar char="Ø"/>
            </a:pPr>
            <a:r>
              <a:rPr lang="en-US" dirty="0" err="1">
                <a:latin typeface="Times New Roman" pitchFamily="18" charset="0"/>
                <a:cs typeface="Times New Roman" pitchFamily="18" charset="0"/>
              </a:rPr>
              <a:t>PaaS</a:t>
            </a:r>
            <a:r>
              <a:rPr lang="en-US" dirty="0">
                <a:latin typeface="Times New Roman" pitchFamily="18" charset="0"/>
                <a:cs typeface="Times New Roman" pitchFamily="18" charset="0"/>
              </a:rPr>
              <a:t> provides development environments for creating cloud-ready business applications. </a:t>
            </a:r>
          </a:p>
          <a:p>
            <a:pPr lvl="0" algn="just"/>
            <a:endParaRPr lang="en-US" dirty="0">
              <a:latin typeface="Times New Roman" pitchFamily="18" charset="0"/>
              <a:cs typeface="Times New Roman" pitchFamily="18" charset="0"/>
            </a:endParaRPr>
          </a:p>
          <a:p>
            <a:pPr lvl="0" algn="just">
              <a:buFont typeface="Wingdings" pitchFamily="2" charset="2"/>
              <a:buChar char="Ø"/>
            </a:pPr>
            <a:r>
              <a:rPr lang="en-US" dirty="0">
                <a:latin typeface="Times New Roman" pitchFamily="18" charset="0"/>
                <a:cs typeface="Times New Roman" pitchFamily="18" charset="0"/>
              </a:rPr>
              <a:t>It provides a deeper set of capabilities comparing to </a:t>
            </a:r>
            <a:r>
              <a:rPr lang="en-US" dirty="0" err="1">
                <a:latin typeface="Times New Roman" pitchFamily="18" charset="0"/>
                <a:cs typeface="Times New Roman" pitchFamily="18" charset="0"/>
              </a:rPr>
              <a:t>IaaS</a:t>
            </a:r>
            <a:r>
              <a:rPr lang="en-US" dirty="0">
                <a:latin typeface="Times New Roman" pitchFamily="18" charset="0"/>
                <a:cs typeface="Times New Roman" pitchFamily="18" charset="0"/>
              </a:rPr>
              <a:t>, including development, middleware, and deployment capabilities. </a:t>
            </a:r>
          </a:p>
          <a:p>
            <a:pPr lvl="0" algn="just"/>
            <a:endParaRPr lang="en-US" dirty="0">
              <a:latin typeface="Times New Roman" pitchFamily="18" charset="0"/>
              <a:cs typeface="Times New Roman" pitchFamily="18" charset="0"/>
            </a:endParaRPr>
          </a:p>
          <a:p>
            <a:pPr lvl="0" algn="just">
              <a:buFont typeface="Wingdings" pitchFamily="2" charset="2"/>
              <a:buChar char="Ø"/>
            </a:pPr>
            <a:r>
              <a:rPr lang="en-US" dirty="0" err="1">
                <a:latin typeface="Times New Roman" pitchFamily="18" charset="0"/>
                <a:cs typeface="Times New Roman" pitchFamily="18" charset="0"/>
              </a:rPr>
              <a:t>PaaS</a:t>
            </a:r>
            <a:r>
              <a:rPr lang="en-US" dirty="0">
                <a:latin typeface="Times New Roman" pitchFamily="18" charset="0"/>
                <a:cs typeface="Times New Roman" pitchFamily="18" charset="0"/>
              </a:rPr>
              <a:t> services create and encourage deep ecosystem of partners who commit to this environment.</a:t>
            </a:r>
          </a:p>
          <a:p>
            <a:pPr lvl="0" algn="just"/>
            <a:r>
              <a:rPr lang="en-US" dirty="0">
                <a:latin typeface="Times New Roman" pitchFamily="18" charset="0"/>
                <a:cs typeface="Times New Roman" pitchFamily="18" charset="0"/>
              </a:rPr>
              <a:t> </a:t>
            </a:r>
          </a:p>
          <a:p>
            <a:pPr lvl="0" algn="just">
              <a:buFont typeface="Wingdings" pitchFamily="2" charset="2"/>
              <a:buChar char="Ø"/>
            </a:pPr>
            <a:r>
              <a:rPr lang="en-US" b="1" dirty="0" err="1">
                <a:latin typeface="Times New Roman" pitchFamily="18" charset="0"/>
                <a:cs typeface="Times New Roman" pitchFamily="18" charset="0"/>
              </a:rPr>
              <a:t>PaaS</a:t>
            </a:r>
            <a:r>
              <a:rPr lang="en-US" b="1" dirty="0">
                <a:latin typeface="Times New Roman" pitchFamily="18" charset="0"/>
                <a:cs typeface="Times New Roman" pitchFamily="18" charset="0"/>
              </a:rPr>
              <a:t> services </a:t>
            </a:r>
            <a:r>
              <a:rPr lang="en-US" dirty="0">
                <a:latin typeface="Times New Roman" pitchFamily="18" charset="0"/>
                <a:cs typeface="Times New Roman" pitchFamily="18" charset="0"/>
              </a:rPr>
              <a:t>- Google’s App Engine and Microsoft’s Azure cloud environment</a:t>
            </a:r>
          </a:p>
          <a:p>
            <a:endParaRPr lang="en-US" dirty="0"/>
          </a:p>
        </p:txBody>
      </p:sp>
    </p:spTree>
    <p:extLst>
      <p:ext uri="{BB962C8B-B14F-4D97-AF65-F5344CB8AC3E}">
        <p14:creationId xmlns:p14="http://schemas.microsoft.com/office/powerpoint/2010/main" val="1965719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29</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1142976" y="2357430"/>
            <a:ext cx="7643866" cy="2031325"/>
          </a:xfrm>
          <a:prstGeom prst="rect">
            <a:avLst/>
          </a:prstGeom>
          <a:noFill/>
        </p:spPr>
        <p:txBody>
          <a:bodyPr wrap="square" rtlCol="0">
            <a:spAutoFit/>
          </a:bodyPr>
          <a:lstStyle/>
          <a:p>
            <a:pPr lvl="0" algn="ctr"/>
            <a:r>
              <a:rPr lang="en-US" b="1" dirty="0">
                <a:latin typeface="Times New Roman" pitchFamily="18" charset="0"/>
                <a:cs typeface="Times New Roman" pitchFamily="18" charset="0"/>
              </a:rPr>
              <a:t>Software as a Service (</a:t>
            </a:r>
            <a:r>
              <a:rPr lang="en-US" b="1" dirty="0" err="1">
                <a:latin typeface="Times New Roman" pitchFamily="18" charset="0"/>
                <a:cs typeface="Times New Roman" pitchFamily="18" charset="0"/>
              </a:rPr>
              <a:t>SaaS</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IoT</a:t>
            </a:r>
            <a:r>
              <a:rPr lang="en-US" b="1" dirty="0">
                <a:latin typeface="Times New Roman" pitchFamily="18" charset="0"/>
                <a:cs typeface="Times New Roman" pitchFamily="18" charset="0"/>
              </a:rPr>
              <a:t>/Clouds</a:t>
            </a:r>
          </a:p>
          <a:p>
            <a:pPr lvl="0" algn="ctr"/>
            <a:endParaRPr lang="en-US" b="1" dirty="0">
              <a:latin typeface="Times New Roman" pitchFamily="18" charset="0"/>
              <a:cs typeface="Times New Roman" pitchFamily="18" charset="0"/>
            </a:endParaRPr>
          </a:p>
          <a:p>
            <a:pPr lvl="0" algn="just">
              <a:buFont typeface="Wingdings" pitchFamily="2" charset="2"/>
              <a:buChar char="Ø"/>
            </a:pPr>
            <a:r>
              <a:rPr lang="en-US" dirty="0" err="1">
                <a:latin typeface="Times New Roman" pitchFamily="18" charset="0"/>
                <a:cs typeface="Times New Roman" pitchFamily="18" charset="0"/>
              </a:rPr>
              <a:t>SaaS</a:t>
            </a:r>
            <a:r>
              <a:rPr lang="en-US" dirty="0">
                <a:latin typeface="Times New Roman" pitchFamily="18" charset="0"/>
                <a:cs typeface="Times New Roman" pitchFamily="18" charset="0"/>
              </a:rPr>
              <a:t> services enable access to purpose-built business applications in the cloud.</a:t>
            </a:r>
          </a:p>
          <a:p>
            <a:pPr lvl="0" algn="just"/>
            <a:r>
              <a:rPr lang="en-US" dirty="0">
                <a:latin typeface="Times New Roman" pitchFamily="18" charset="0"/>
                <a:cs typeface="Times New Roman" pitchFamily="18" charset="0"/>
              </a:rPr>
              <a:t> </a:t>
            </a:r>
          </a:p>
          <a:p>
            <a:pPr lvl="0" algn="just">
              <a:buFont typeface="Wingdings" pitchFamily="2" charset="2"/>
              <a:buChar char="Ø"/>
            </a:pPr>
            <a:r>
              <a:rPr lang="en-US" dirty="0">
                <a:latin typeface="Times New Roman" pitchFamily="18" charset="0"/>
                <a:cs typeface="Times New Roman" pitchFamily="18" charset="0"/>
              </a:rPr>
              <a:t>Such services provide the pay-go-go, reduced CAPEX and elastic properties of cloud computing infrastructures.</a:t>
            </a:r>
          </a:p>
          <a:p>
            <a:endParaRPr lang="en-US" dirty="0"/>
          </a:p>
        </p:txBody>
      </p:sp>
    </p:spTree>
    <p:extLst>
      <p:ext uri="{BB962C8B-B14F-4D97-AF65-F5344CB8AC3E}">
        <p14:creationId xmlns:p14="http://schemas.microsoft.com/office/powerpoint/2010/main" val="1965719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7EEB4B-748C-4C70-B38A-BE21317F7C14}"/>
              </a:ext>
            </a:extLst>
          </p:cNvPr>
          <p:cNvSpPr>
            <a:spLocks noGrp="1"/>
          </p:cNvSpPr>
          <p:nvPr>
            <p:ph idx="1"/>
          </p:nvPr>
        </p:nvSpPr>
        <p:spPr>
          <a:xfrm>
            <a:off x="571472" y="2000240"/>
            <a:ext cx="8229600" cy="4114816"/>
          </a:xfrm>
        </p:spPr>
        <p:txBody>
          <a:bodyPr>
            <a:normAutofit/>
          </a:bodyPr>
          <a:lstStyle/>
          <a:p>
            <a:pPr marL="0" indent="0" algn="ctr">
              <a:buNone/>
            </a:pPr>
            <a:r>
              <a:rPr lang="en-IN" sz="2600" b="1" dirty="0">
                <a:latin typeface="Times New Roman" pitchFamily="18" charset="0"/>
                <a:cs typeface="Times New Roman" pitchFamily="18" charset="0"/>
              </a:rPr>
              <a:t>UNIT III</a:t>
            </a:r>
          </a:p>
          <a:p>
            <a:pPr marL="0" indent="0">
              <a:buFont typeface="Wingdings" pitchFamily="2" charset="2"/>
              <a:buChar char="Ø"/>
            </a:pPr>
            <a:r>
              <a:rPr lang="en-US" sz="2800" dirty="0" err="1"/>
              <a:t>IoT</a:t>
            </a:r>
            <a:r>
              <a:rPr lang="en-US" sz="2800" dirty="0"/>
              <a:t> Communication Model </a:t>
            </a:r>
          </a:p>
          <a:p>
            <a:pPr marL="0" indent="0">
              <a:buFont typeface="Wingdings" pitchFamily="2" charset="2"/>
              <a:buChar char="Ø"/>
            </a:pPr>
            <a:r>
              <a:rPr lang="en-US" sz="2800" dirty="0"/>
              <a:t>Cloud computing in </a:t>
            </a:r>
            <a:r>
              <a:rPr lang="en-US" sz="2800" dirty="0" err="1"/>
              <a:t>IoT</a:t>
            </a:r>
            <a:endParaRPr lang="en-US" sz="2800" dirty="0"/>
          </a:p>
          <a:p>
            <a:pPr marL="0" indent="0">
              <a:buFont typeface="Wingdings" pitchFamily="2" charset="2"/>
              <a:buChar char="Ø"/>
            </a:pPr>
            <a:r>
              <a:rPr lang="en-US" sz="2800" dirty="0" err="1"/>
              <a:t>IoT</a:t>
            </a:r>
            <a:r>
              <a:rPr lang="en-US" sz="2800" dirty="0"/>
              <a:t> in cloud architecture</a:t>
            </a:r>
          </a:p>
          <a:p>
            <a:pPr marL="0" indent="0">
              <a:buFont typeface="Wingdings" pitchFamily="2" charset="2"/>
              <a:buChar char="Ø"/>
            </a:pPr>
            <a:r>
              <a:rPr lang="en-US" sz="2800" dirty="0"/>
              <a:t>Logging on to cloud, Selecting and Creating cloud service</a:t>
            </a:r>
          </a:p>
          <a:p>
            <a:pPr marL="0" indent="0">
              <a:buFont typeface="Wingdings" pitchFamily="2" charset="2"/>
              <a:buChar char="Ø"/>
            </a:pPr>
            <a:r>
              <a:rPr lang="en-US" sz="2800" dirty="0"/>
              <a:t>cloud based </a:t>
            </a:r>
            <a:r>
              <a:rPr lang="en-US" sz="2800" dirty="0" err="1"/>
              <a:t>IoT</a:t>
            </a:r>
            <a:r>
              <a:rPr lang="en-US" sz="2800" dirty="0"/>
              <a:t> platforms - IBM Watson, Google cloud</a:t>
            </a:r>
            <a:endParaRPr lang="en-IN" sz="2600" b="1"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3</a:t>
            </a:fld>
            <a:endParaRPr lang="en-IN"/>
          </a:p>
        </p:txBody>
      </p:sp>
      <p:pic>
        <p:nvPicPr>
          <p:cNvPr id="6" name="Picture 2"/>
          <p:cNvPicPr>
            <a:picLocks noChangeAspect="1" noChangeArrowheads="1"/>
          </p:cNvPicPr>
          <p:nvPr/>
        </p:nvPicPr>
        <p:blipFill>
          <a:blip r:embed="rId2"/>
          <a:srcRect/>
          <a:stretch>
            <a:fillRect/>
          </a:stretch>
        </p:blipFill>
        <p:spPr bwMode="auto">
          <a:xfrm>
            <a:off x="2571736" y="0"/>
            <a:ext cx="4429156" cy="2072011"/>
          </a:xfrm>
          <a:prstGeom prst="rect">
            <a:avLst/>
          </a:prstGeom>
          <a:noFill/>
          <a:ln w="9525">
            <a:noFill/>
            <a:miter lim="800000"/>
            <a:headEnd/>
            <a:tailEnd/>
          </a:ln>
        </p:spPr>
      </p:pic>
    </p:spTree>
    <p:extLst>
      <p:ext uri="{BB962C8B-B14F-4D97-AF65-F5344CB8AC3E}">
        <p14:creationId xmlns:p14="http://schemas.microsoft.com/office/powerpoint/2010/main" val="1965719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30</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5643570" y="4357694"/>
            <a:ext cx="4572032" cy="369332"/>
          </a:xfrm>
          <a:prstGeom prst="rect">
            <a:avLst/>
          </a:prstGeom>
          <a:noFill/>
        </p:spPr>
        <p:txBody>
          <a:bodyPr wrap="square" rtlCol="0">
            <a:spAutoFit/>
          </a:bodyPr>
          <a:lstStyle/>
          <a:p>
            <a:endParaRPr lang="en-US" dirty="0"/>
          </a:p>
        </p:txBody>
      </p:sp>
      <p:sp>
        <p:nvSpPr>
          <p:cNvPr id="16" name="TextBox 15"/>
          <p:cNvSpPr txBox="1"/>
          <p:nvPr/>
        </p:nvSpPr>
        <p:spPr>
          <a:xfrm>
            <a:off x="642910" y="2214554"/>
            <a:ext cx="7429552" cy="2169825"/>
          </a:xfrm>
          <a:prstGeom prst="rect">
            <a:avLst/>
          </a:prstGeom>
          <a:noFill/>
        </p:spPr>
        <p:txBody>
          <a:bodyPr wrap="square" rtlCol="0">
            <a:spAutoFit/>
          </a:bodyPr>
          <a:lstStyle/>
          <a:p>
            <a:r>
              <a:rPr lang="en-US" dirty="0">
                <a:latin typeface="Times New Roman" pitchFamily="18" charset="0"/>
                <a:cs typeface="Times New Roman" pitchFamily="18" charset="0"/>
              </a:rPr>
              <a:t>Cloud services can be offered through infrastructures</a:t>
            </a:r>
          </a:p>
          <a:p>
            <a:endParaRPr lang="en-US" dirty="0">
              <a:latin typeface="Times New Roman" pitchFamily="18" charset="0"/>
              <a:cs typeface="Times New Roman" pitchFamily="18" charset="0"/>
            </a:endParaRPr>
          </a:p>
          <a:p>
            <a:pPr lvl="2">
              <a:lnSpc>
                <a:spcPct val="150000"/>
              </a:lnSpc>
              <a:buFont typeface="Wingdings" pitchFamily="2" charset="2"/>
              <a:buChar char="Ø"/>
            </a:pPr>
            <a:r>
              <a:rPr lang="en-US" dirty="0">
                <a:latin typeface="Times New Roman" pitchFamily="18" charset="0"/>
                <a:cs typeface="Times New Roman" pitchFamily="18" charset="0"/>
              </a:rPr>
              <a:t>Publicly accessible (i.e. public cloud services), </a:t>
            </a:r>
          </a:p>
          <a:p>
            <a:pPr lvl="2">
              <a:lnSpc>
                <a:spcPct val="150000"/>
              </a:lnSpc>
              <a:buFont typeface="Wingdings" pitchFamily="2" charset="2"/>
              <a:buChar char="Ø"/>
            </a:pPr>
            <a:r>
              <a:rPr lang="en-US" dirty="0">
                <a:latin typeface="Times New Roman" pitchFamily="18" charset="0"/>
                <a:cs typeface="Times New Roman" pitchFamily="18" charset="0"/>
              </a:rPr>
              <a:t>Privately owned infrastructures (i.e. private cloud services). </a:t>
            </a:r>
          </a:p>
          <a:p>
            <a:pPr lvl="2">
              <a:lnSpc>
                <a:spcPct val="150000"/>
              </a:lnSpc>
              <a:buFont typeface="Wingdings" pitchFamily="2" charset="2"/>
              <a:buChar char="Ø"/>
            </a:pPr>
            <a:r>
              <a:rPr lang="en-US" dirty="0">
                <a:latin typeface="Times New Roman" pitchFamily="18" charset="0"/>
                <a:cs typeface="Times New Roman" pitchFamily="18" charset="0"/>
              </a:rPr>
              <a:t>Both public and private clouds -hybrid cloud services.</a:t>
            </a:r>
          </a:p>
          <a:p>
            <a:endParaRPr lang="en-US" dirty="0"/>
          </a:p>
        </p:txBody>
      </p:sp>
    </p:spTree>
    <p:extLst>
      <p:ext uri="{BB962C8B-B14F-4D97-AF65-F5344CB8AC3E}">
        <p14:creationId xmlns:p14="http://schemas.microsoft.com/office/powerpoint/2010/main" val="1965719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31</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2071670" y="2357430"/>
            <a:ext cx="5572164" cy="2862322"/>
          </a:xfrm>
          <a:prstGeom prst="rect">
            <a:avLst/>
          </a:prstGeom>
          <a:noFill/>
        </p:spPr>
        <p:txBody>
          <a:bodyPr wrap="square" rtlCol="0">
            <a:spAutoFit/>
          </a:bodyPr>
          <a:lstStyle/>
          <a:p>
            <a:pPr algn="ctr"/>
            <a:r>
              <a:rPr lang="en-IN" b="1" dirty="0">
                <a:latin typeface="Times New Roman" pitchFamily="18" charset="0"/>
                <a:cs typeface="Times New Roman" pitchFamily="18" charset="0"/>
              </a:rPr>
              <a:t>Benefits of </a:t>
            </a:r>
            <a:r>
              <a:rPr lang="en-IN" b="1" dirty="0" err="1">
                <a:latin typeface="Times New Roman" pitchFamily="18" charset="0"/>
                <a:cs typeface="Times New Roman" pitchFamily="18" charset="0"/>
              </a:rPr>
              <a:t>IoT</a:t>
            </a:r>
            <a:r>
              <a:rPr lang="en-IN" b="1" dirty="0">
                <a:latin typeface="Times New Roman" pitchFamily="18" charset="0"/>
                <a:cs typeface="Times New Roman" pitchFamily="18" charset="0"/>
              </a:rPr>
              <a:t>/Cloud</a:t>
            </a:r>
          </a:p>
          <a:p>
            <a:pPr>
              <a:lnSpc>
                <a:spcPct val="150000"/>
              </a:lnSpc>
              <a:buFont typeface="Wingdings" pitchFamily="2" charset="2"/>
              <a:buChar char="Ø"/>
            </a:pPr>
            <a:r>
              <a:rPr lang="en-IN" dirty="0">
                <a:latin typeface="Times New Roman" pitchFamily="18" charset="0"/>
                <a:cs typeface="Times New Roman" pitchFamily="18" charset="0"/>
              </a:rPr>
              <a:t>Communication</a:t>
            </a:r>
          </a:p>
          <a:p>
            <a:pPr>
              <a:lnSpc>
                <a:spcPct val="150000"/>
              </a:lnSpc>
              <a:buFont typeface="Wingdings" pitchFamily="2" charset="2"/>
              <a:buChar char="Ø"/>
            </a:pPr>
            <a:r>
              <a:rPr lang="en-IN" dirty="0">
                <a:latin typeface="Times New Roman" pitchFamily="18" charset="0"/>
                <a:cs typeface="Times New Roman" pitchFamily="18" charset="0"/>
              </a:rPr>
              <a:t>Storage</a:t>
            </a:r>
          </a:p>
          <a:p>
            <a:pPr>
              <a:lnSpc>
                <a:spcPct val="150000"/>
              </a:lnSpc>
              <a:buFont typeface="Wingdings" pitchFamily="2" charset="2"/>
              <a:buChar char="Ø"/>
            </a:pPr>
            <a:r>
              <a:rPr lang="en-IN" dirty="0">
                <a:latin typeface="Times New Roman" pitchFamily="18" charset="0"/>
                <a:cs typeface="Times New Roman" pitchFamily="18" charset="0"/>
              </a:rPr>
              <a:t>Process Capabilities</a:t>
            </a:r>
          </a:p>
          <a:p>
            <a:pPr>
              <a:lnSpc>
                <a:spcPct val="150000"/>
              </a:lnSpc>
              <a:buFont typeface="Wingdings" pitchFamily="2" charset="2"/>
              <a:buChar char="Ø"/>
            </a:pPr>
            <a:r>
              <a:rPr lang="en-IN" dirty="0">
                <a:latin typeface="Times New Roman" pitchFamily="18" charset="0"/>
                <a:cs typeface="Times New Roman" pitchFamily="18" charset="0"/>
              </a:rPr>
              <a:t>Scope</a:t>
            </a:r>
          </a:p>
          <a:p>
            <a:pPr>
              <a:lnSpc>
                <a:spcPct val="150000"/>
              </a:lnSpc>
              <a:buFont typeface="Wingdings" pitchFamily="2" charset="2"/>
              <a:buChar char="Ø"/>
            </a:pPr>
            <a:r>
              <a:rPr lang="en-IN" dirty="0">
                <a:latin typeface="Times New Roman" pitchFamily="18" charset="0"/>
                <a:cs typeface="Times New Roman" pitchFamily="18" charset="0"/>
              </a:rPr>
              <a:t>New Abilities</a:t>
            </a:r>
          </a:p>
          <a:p>
            <a:pPr>
              <a:lnSpc>
                <a:spcPct val="150000"/>
              </a:lnSpc>
              <a:buFont typeface="Wingdings" pitchFamily="2" charset="2"/>
              <a:buChar char="Ø"/>
            </a:pPr>
            <a:r>
              <a:rPr lang="en-IN" dirty="0">
                <a:latin typeface="Times New Roman" pitchFamily="18" charset="0"/>
                <a:cs typeface="Times New Roman" pitchFamily="18" charset="0"/>
              </a:rPr>
              <a:t>New Models</a:t>
            </a:r>
            <a:endParaRPr lang="en-US" dirty="0"/>
          </a:p>
        </p:txBody>
      </p:sp>
    </p:spTree>
    <p:extLst>
      <p:ext uri="{BB962C8B-B14F-4D97-AF65-F5344CB8AC3E}">
        <p14:creationId xmlns:p14="http://schemas.microsoft.com/office/powerpoint/2010/main" val="1965719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32</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9" name="TextBox 8"/>
          <p:cNvSpPr txBox="1"/>
          <p:nvPr/>
        </p:nvSpPr>
        <p:spPr>
          <a:xfrm>
            <a:off x="3000364" y="3143248"/>
            <a:ext cx="3714776" cy="369332"/>
          </a:xfrm>
          <a:prstGeom prst="rect">
            <a:avLst/>
          </a:prstGeom>
          <a:noFill/>
        </p:spPr>
        <p:txBody>
          <a:bodyPr wrap="square" rtlCol="0">
            <a:spAutoFit/>
          </a:bodyPr>
          <a:lstStyle/>
          <a:p>
            <a:pPr algn="ctr"/>
            <a:r>
              <a:rPr lang="en-IN" b="1" dirty="0">
                <a:latin typeface="Times New Roman" pitchFamily="18" charset="0"/>
                <a:cs typeface="Times New Roman" pitchFamily="18" charset="0"/>
              </a:rPr>
              <a:t>3. Cloud Architecture for </a:t>
            </a:r>
            <a:r>
              <a:rPr lang="en-IN" b="1" dirty="0" err="1">
                <a:latin typeface="Times New Roman" pitchFamily="18" charset="0"/>
                <a:cs typeface="Times New Roman" pitchFamily="18" charset="0"/>
              </a:rPr>
              <a:t>IoT</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1965719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33</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1071538" y="2143116"/>
            <a:ext cx="7143800" cy="2169825"/>
          </a:xfrm>
          <a:prstGeom prst="rect">
            <a:avLst/>
          </a:prstGeom>
          <a:noFill/>
        </p:spPr>
        <p:txBody>
          <a:bodyPr wrap="square" rtlCol="0">
            <a:spAutoFit/>
          </a:bodyPr>
          <a:lstStyle/>
          <a:p>
            <a:pPr algn="just">
              <a:lnSpc>
                <a:spcPct val="150000"/>
              </a:lnSpc>
            </a:pPr>
            <a:r>
              <a:rPr lang="en-IN" dirty="0">
                <a:latin typeface="Times New Roman" pitchFamily="18" charset="0"/>
                <a:cs typeface="Times New Roman" pitchFamily="18" charset="0"/>
              </a:rPr>
              <a:t>The cloud components  of  </a:t>
            </a:r>
            <a:r>
              <a:rPr lang="en-IN" dirty="0" err="1">
                <a:latin typeface="Times New Roman" pitchFamily="18" charset="0"/>
                <a:cs typeface="Times New Roman" pitchFamily="18" charset="0"/>
              </a:rPr>
              <a:t>IoT</a:t>
            </a:r>
            <a:r>
              <a:rPr lang="en-IN" dirty="0">
                <a:latin typeface="Times New Roman" pitchFamily="18" charset="0"/>
                <a:cs typeface="Times New Roman" pitchFamily="18" charset="0"/>
              </a:rPr>
              <a:t> architecture are positioned within a three-tier architecture pattern comprising </a:t>
            </a:r>
          </a:p>
          <a:p>
            <a:pPr algn="just">
              <a:lnSpc>
                <a:spcPct val="150000"/>
              </a:lnSpc>
              <a:buFont typeface="Wingdings" pitchFamily="2" charset="2"/>
              <a:buChar char="Ø"/>
            </a:pPr>
            <a:r>
              <a:rPr lang="en-IN" dirty="0">
                <a:latin typeface="Times New Roman" pitchFamily="18" charset="0"/>
                <a:cs typeface="Times New Roman" pitchFamily="18" charset="0"/>
              </a:rPr>
              <a:t>Edge tiers, </a:t>
            </a:r>
          </a:p>
          <a:p>
            <a:pPr algn="just">
              <a:lnSpc>
                <a:spcPct val="150000"/>
              </a:lnSpc>
              <a:buFont typeface="Wingdings" pitchFamily="2" charset="2"/>
              <a:buChar char="Ø"/>
            </a:pPr>
            <a:r>
              <a:rPr lang="en-IN" dirty="0">
                <a:latin typeface="Times New Roman" pitchFamily="18" charset="0"/>
                <a:cs typeface="Times New Roman" pitchFamily="18" charset="0"/>
              </a:rPr>
              <a:t>Platform tiers and </a:t>
            </a:r>
          </a:p>
          <a:p>
            <a:pPr algn="just">
              <a:lnSpc>
                <a:spcPct val="150000"/>
              </a:lnSpc>
              <a:buFont typeface="Wingdings" pitchFamily="2" charset="2"/>
              <a:buChar char="Ø"/>
            </a:pPr>
            <a:r>
              <a:rPr lang="en-IN" dirty="0">
                <a:latin typeface="Times New Roman" pitchFamily="18" charset="0"/>
                <a:cs typeface="Times New Roman" pitchFamily="18" charset="0"/>
              </a:rPr>
              <a:t>Enterprise tiers, </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65719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34</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357158" y="1779687"/>
            <a:ext cx="7929618" cy="4108817"/>
          </a:xfrm>
          <a:prstGeom prst="rect">
            <a:avLst/>
          </a:prstGeom>
          <a:noFill/>
        </p:spPr>
        <p:txBody>
          <a:bodyPr wrap="square" rtlCol="0">
            <a:spAutoFit/>
          </a:bodyPr>
          <a:lstStyle/>
          <a:p>
            <a:pPr algn="ctr"/>
            <a:r>
              <a:rPr lang="en-IN" b="1" dirty="0">
                <a:latin typeface="Times New Roman" pitchFamily="18" charset="0"/>
                <a:cs typeface="Times New Roman" pitchFamily="18" charset="0"/>
              </a:rPr>
              <a:t>Layers of Cloud Architecture</a:t>
            </a:r>
          </a:p>
          <a:p>
            <a:pPr lvl="1" algn="just">
              <a:lnSpc>
                <a:spcPct val="150000"/>
              </a:lnSpc>
              <a:buFont typeface="Wingdings" pitchFamily="2" charset="2"/>
              <a:buChar char="Ø"/>
            </a:pPr>
            <a:r>
              <a:rPr lang="en-US" b="1" dirty="0">
                <a:latin typeface="Times New Roman" pitchFamily="18" charset="0"/>
                <a:cs typeface="Times New Roman" pitchFamily="18" charset="0"/>
              </a:rPr>
              <a:t>The user layer </a:t>
            </a:r>
            <a:r>
              <a:rPr lang="en-US" dirty="0">
                <a:latin typeface="Times New Roman" pitchFamily="18" charset="0"/>
                <a:cs typeface="Times New Roman" pitchFamily="18" charset="0"/>
              </a:rPr>
              <a:t>is independent of any specific network domain. It may be in or outside any specific domain.</a:t>
            </a:r>
          </a:p>
          <a:p>
            <a:pPr lvl="1" algn="just">
              <a:lnSpc>
                <a:spcPct val="150000"/>
              </a:lnSpc>
              <a:buFont typeface="Wingdings" pitchFamily="2" charset="2"/>
              <a:buChar char="Ø"/>
            </a:pPr>
            <a:r>
              <a:rPr lang="en-US" b="1" dirty="0">
                <a:latin typeface="Times New Roman" pitchFamily="18" charset="0"/>
                <a:cs typeface="Times New Roman" pitchFamily="18" charset="0"/>
              </a:rPr>
              <a:t>The proximity network domain </a:t>
            </a:r>
            <a:r>
              <a:rPr lang="en-US" dirty="0">
                <a:latin typeface="Times New Roman" pitchFamily="18" charset="0"/>
                <a:cs typeface="Times New Roman" pitchFamily="18" charset="0"/>
              </a:rPr>
              <a:t>has networking capabilities that typically extend the public network domain. </a:t>
            </a:r>
          </a:p>
          <a:p>
            <a:pPr lvl="2" algn="just">
              <a:lnSpc>
                <a:spcPct val="150000"/>
              </a:lnSpc>
              <a:buFont typeface="Wingdings" pitchFamily="2" charset="2"/>
              <a:buChar char="§"/>
            </a:pPr>
            <a:r>
              <a:rPr lang="en-US" dirty="0">
                <a:latin typeface="Times New Roman" pitchFamily="18" charset="0"/>
                <a:cs typeface="Times New Roman" pitchFamily="18" charset="0"/>
              </a:rPr>
              <a:t>The devices (including sensor/actuator, firmware and management agent) and the physical entity are part of the proximity network domain. </a:t>
            </a:r>
          </a:p>
          <a:p>
            <a:pPr lvl="2" algn="just">
              <a:lnSpc>
                <a:spcPct val="150000"/>
              </a:lnSpc>
              <a:buFont typeface="Wingdings" pitchFamily="2" charset="2"/>
              <a:buChar char="§"/>
            </a:pPr>
            <a:r>
              <a:rPr lang="en-US" dirty="0">
                <a:latin typeface="Times New Roman" pitchFamily="18" charset="0"/>
                <a:cs typeface="Times New Roman" pitchFamily="18" charset="0"/>
              </a:rPr>
              <a:t>The devices communicate for both data flow and control flow either via an </a:t>
            </a:r>
            <a:r>
              <a:rPr lang="en-US" dirty="0" err="1">
                <a:latin typeface="Times New Roman" pitchFamily="18" charset="0"/>
                <a:cs typeface="Times New Roman" pitchFamily="18" charset="0"/>
              </a:rPr>
              <a:t>IoT</a:t>
            </a:r>
            <a:r>
              <a:rPr lang="en-US" dirty="0">
                <a:latin typeface="Times New Roman" pitchFamily="18" charset="0"/>
                <a:cs typeface="Times New Roman" pitchFamily="18" charset="0"/>
              </a:rPr>
              <a:t> Gateway and edge services or directly over the public network via edge services.</a:t>
            </a:r>
          </a:p>
        </p:txBody>
      </p:sp>
    </p:spTree>
    <p:extLst>
      <p:ext uri="{BB962C8B-B14F-4D97-AF65-F5344CB8AC3E}">
        <p14:creationId xmlns:p14="http://schemas.microsoft.com/office/powerpoint/2010/main" val="1965719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35</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1428728" y="2500306"/>
            <a:ext cx="7000924" cy="2446824"/>
          </a:xfrm>
          <a:prstGeom prst="rect">
            <a:avLst/>
          </a:prstGeom>
          <a:noFill/>
        </p:spPr>
        <p:txBody>
          <a:bodyPr wrap="square" rtlCol="0">
            <a:spAutoFit/>
          </a:bodyPr>
          <a:lstStyle/>
          <a:p>
            <a:pPr lvl="1" algn="just">
              <a:lnSpc>
                <a:spcPct val="150000"/>
              </a:lnSpc>
              <a:buFont typeface="Wingdings" pitchFamily="2" charset="2"/>
              <a:buChar char="Ø"/>
            </a:pPr>
            <a:r>
              <a:rPr lang="en-US" b="1" dirty="0">
                <a:latin typeface="Times New Roman" pitchFamily="18" charset="0"/>
                <a:cs typeface="Times New Roman" pitchFamily="18" charset="0"/>
              </a:rPr>
              <a:t>The public network and enterprise network </a:t>
            </a:r>
            <a:r>
              <a:rPr lang="en-US" dirty="0">
                <a:latin typeface="Times New Roman" pitchFamily="18" charset="0"/>
                <a:cs typeface="Times New Roman" pitchFamily="18" charset="0"/>
              </a:rPr>
              <a:t>domains contain data sources that feed the entire architecture. </a:t>
            </a:r>
          </a:p>
          <a:p>
            <a:pPr lvl="1" algn="just">
              <a:lnSpc>
                <a:spcPct val="150000"/>
              </a:lnSpc>
              <a:buFont typeface="Wingdings" pitchFamily="2" charset="2"/>
              <a:buChar char="Ø"/>
            </a:pPr>
            <a:r>
              <a:rPr lang="en-US" dirty="0">
                <a:latin typeface="Times New Roman" pitchFamily="18" charset="0"/>
                <a:cs typeface="Times New Roman" pitchFamily="18" charset="0"/>
              </a:rPr>
              <a:t>Data sources include traditional systems of record from the enterprise as well as new sources from Internet of Things (</a:t>
            </a:r>
            <a:r>
              <a:rPr lang="en-US" dirty="0" err="1">
                <a:latin typeface="Times New Roman" pitchFamily="18" charset="0"/>
                <a:cs typeface="Times New Roman" pitchFamily="18" charset="0"/>
              </a:rPr>
              <a:t>IoT</a:t>
            </a:r>
            <a:r>
              <a:rPr lang="en-US" dirty="0">
                <a:latin typeface="Times New Roman" pitchFamily="18" charset="0"/>
                <a:cs typeface="Times New Roman" pitchFamily="18" charset="0"/>
              </a:rPr>
              <a:t>). </a:t>
            </a:r>
          </a:p>
          <a:p>
            <a:pPr lvl="1" algn="just">
              <a:lnSpc>
                <a:spcPct val="150000"/>
              </a:lnSpc>
              <a:buFont typeface="Wingdings" pitchFamily="2" charset="2"/>
              <a:buChar char="Ø"/>
            </a:pPr>
            <a:r>
              <a:rPr lang="en-US" dirty="0">
                <a:latin typeface="Times New Roman" pitchFamily="18" charset="0"/>
                <a:cs typeface="Times New Roman" pitchFamily="18" charset="0"/>
              </a:rPr>
              <a:t>The public network includes communication with peer clouds.</a:t>
            </a:r>
          </a:p>
          <a:p>
            <a:endParaRPr lang="en-US" dirty="0"/>
          </a:p>
        </p:txBody>
      </p:sp>
    </p:spTree>
    <p:extLst>
      <p:ext uri="{BB962C8B-B14F-4D97-AF65-F5344CB8AC3E}">
        <p14:creationId xmlns:p14="http://schemas.microsoft.com/office/powerpoint/2010/main" val="1965719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36</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11" name="TextBox 10"/>
          <p:cNvSpPr txBox="1"/>
          <p:nvPr/>
        </p:nvSpPr>
        <p:spPr>
          <a:xfrm>
            <a:off x="928662" y="1928803"/>
            <a:ext cx="7643866" cy="4500594"/>
          </a:xfrm>
          <a:prstGeom prst="rect">
            <a:avLst/>
          </a:prstGeom>
          <a:noFill/>
        </p:spPr>
        <p:txBody>
          <a:bodyPr wrap="square" rtlCol="0">
            <a:spAutoFit/>
          </a:bodyPr>
          <a:lstStyle/>
          <a:p>
            <a:pPr algn="just">
              <a:lnSpc>
                <a:spcPct val="150000"/>
              </a:lnSpc>
              <a:buFont typeface="Wingdings" pitchFamily="2" charset="2"/>
              <a:buChar char="Ø"/>
            </a:pPr>
            <a:r>
              <a:rPr lang="en-IN" b="1" dirty="0">
                <a:latin typeface="Times New Roman" pitchFamily="18" charset="0"/>
                <a:cs typeface="Times New Roman" pitchFamily="18" charset="0"/>
              </a:rPr>
              <a:t>The provider cloud </a:t>
            </a:r>
            <a:r>
              <a:rPr lang="en-IN" dirty="0">
                <a:latin typeface="Times New Roman" pitchFamily="18" charset="0"/>
                <a:cs typeface="Times New Roman" pitchFamily="18" charset="0"/>
              </a:rPr>
              <a:t>captures data from devices, peer cloud services and other data sources (for example Weather services). </a:t>
            </a:r>
          </a:p>
          <a:p>
            <a:pPr algn="just">
              <a:lnSpc>
                <a:spcPct val="150000"/>
              </a:lnSpc>
              <a:buFont typeface="Wingdings" pitchFamily="2" charset="2"/>
              <a:buChar char="Ø"/>
            </a:pPr>
            <a:r>
              <a:rPr lang="en-IN" dirty="0">
                <a:latin typeface="Times New Roman" pitchFamily="18" charset="0"/>
                <a:cs typeface="Times New Roman" pitchFamily="18" charset="0"/>
              </a:rPr>
              <a:t>It can use integration technologies or stream processing to transform, filter and analyse this data in real time and it can store the data into repositories where further analytics can be performed. </a:t>
            </a:r>
          </a:p>
          <a:p>
            <a:pPr algn="just">
              <a:lnSpc>
                <a:spcPct val="150000"/>
              </a:lnSpc>
              <a:buFont typeface="Wingdings" pitchFamily="2" charset="2"/>
              <a:buChar char="Ø"/>
            </a:pPr>
            <a:r>
              <a:rPr lang="en-IN" dirty="0">
                <a:latin typeface="Times New Roman" pitchFamily="18" charset="0"/>
                <a:cs typeface="Times New Roman" pitchFamily="18" charset="0"/>
              </a:rPr>
              <a:t>This processing, which can be augmented with the use of Cognitive and Predictive analytics, is used to generate Actionable Insights. </a:t>
            </a:r>
          </a:p>
          <a:p>
            <a:pPr algn="just">
              <a:lnSpc>
                <a:spcPct val="150000"/>
              </a:lnSpc>
              <a:buFont typeface="Wingdings" pitchFamily="2" charset="2"/>
              <a:buChar char="Ø"/>
            </a:pPr>
            <a:r>
              <a:rPr lang="en-IN" dirty="0">
                <a:latin typeface="Times New Roman" pitchFamily="18" charset="0"/>
                <a:cs typeface="Times New Roman" pitchFamily="18" charset="0"/>
              </a:rPr>
              <a:t>These insights are used by users and enterprise applications and can also be used to trigger actions to be performed by </a:t>
            </a:r>
            <a:r>
              <a:rPr lang="en-IN" dirty="0" err="1">
                <a:latin typeface="Times New Roman" pitchFamily="18" charset="0"/>
                <a:cs typeface="Times New Roman" pitchFamily="18" charset="0"/>
              </a:rPr>
              <a:t>IoT</a:t>
            </a:r>
            <a:r>
              <a:rPr lang="en-IN" dirty="0">
                <a:latin typeface="Times New Roman" pitchFamily="18" charset="0"/>
                <a:cs typeface="Times New Roman" pitchFamily="18" charset="0"/>
              </a:rPr>
              <a:t> Actuators. All of this needs to be done in a secure and governed environment.</a:t>
            </a:r>
            <a:endParaRPr lang="en-US"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1965719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37</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8" name="image3.jpeg" descr="Cloud Components for IoT "/>
          <p:cNvPicPr/>
          <p:nvPr/>
        </p:nvPicPr>
        <p:blipFill>
          <a:blip r:embed="rId3"/>
          <a:srcRect/>
          <a:stretch>
            <a:fillRect/>
          </a:stretch>
        </p:blipFill>
        <p:spPr bwMode="auto">
          <a:xfrm>
            <a:off x="1571604" y="1785926"/>
            <a:ext cx="6858048" cy="4357718"/>
          </a:xfrm>
          <a:prstGeom prst="rect">
            <a:avLst/>
          </a:prstGeom>
          <a:noFill/>
          <a:ln w="9525">
            <a:noFill/>
            <a:miter lim="800000"/>
            <a:headEnd/>
            <a:tailEnd/>
          </a:ln>
        </p:spPr>
      </p:pic>
    </p:spTree>
    <p:extLst>
      <p:ext uri="{BB962C8B-B14F-4D97-AF65-F5344CB8AC3E}">
        <p14:creationId xmlns:p14="http://schemas.microsoft.com/office/powerpoint/2010/main" val="1965719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38</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4097" name="Picture 1"/>
          <p:cNvPicPr>
            <a:picLocks noChangeAspect="1" noChangeArrowheads="1"/>
          </p:cNvPicPr>
          <p:nvPr/>
        </p:nvPicPr>
        <p:blipFill>
          <a:blip r:embed="rId3"/>
          <a:srcRect/>
          <a:stretch>
            <a:fillRect/>
          </a:stretch>
        </p:blipFill>
        <p:spPr bwMode="auto">
          <a:xfrm>
            <a:off x="1395438" y="1819294"/>
            <a:ext cx="6819900" cy="4324350"/>
          </a:xfrm>
          <a:prstGeom prst="rect">
            <a:avLst/>
          </a:prstGeom>
          <a:noFill/>
          <a:ln w="9525">
            <a:noFill/>
            <a:miter lim="800000"/>
            <a:headEnd/>
            <a:tailEnd/>
          </a:ln>
          <a:effectLst/>
        </p:spPr>
      </p:pic>
    </p:spTree>
    <p:extLst>
      <p:ext uri="{BB962C8B-B14F-4D97-AF65-F5344CB8AC3E}">
        <p14:creationId xmlns:p14="http://schemas.microsoft.com/office/powerpoint/2010/main" val="1965719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39</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52226" name="Picture 2"/>
          <p:cNvPicPr>
            <a:picLocks noChangeAspect="1" noChangeArrowheads="1"/>
          </p:cNvPicPr>
          <p:nvPr/>
        </p:nvPicPr>
        <p:blipFill>
          <a:blip r:embed="rId3"/>
          <a:srcRect/>
          <a:stretch>
            <a:fillRect/>
          </a:stretch>
        </p:blipFill>
        <p:spPr bwMode="auto">
          <a:xfrm>
            <a:off x="1071538" y="1857364"/>
            <a:ext cx="6877050" cy="4200525"/>
          </a:xfrm>
          <a:prstGeom prst="rect">
            <a:avLst/>
          </a:prstGeom>
          <a:noFill/>
          <a:ln w="9525">
            <a:noFill/>
            <a:miter lim="800000"/>
            <a:headEnd/>
            <a:tailEnd/>
          </a:ln>
          <a:effectLst/>
        </p:spPr>
      </p:pic>
    </p:spTree>
    <p:extLst>
      <p:ext uri="{BB962C8B-B14F-4D97-AF65-F5344CB8AC3E}">
        <p14:creationId xmlns:p14="http://schemas.microsoft.com/office/powerpoint/2010/main" val="1965719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7EEB4B-748C-4C70-B38A-BE21317F7C14}"/>
              </a:ext>
            </a:extLst>
          </p:cNvPr>
          <p:cNvSpPr>
            <a:spLocks noGrp="1"/>
          </p:cNvSpPr>
          <p:nvPr>
            <p:ph idx="1"/>
          </p:nvPr>
        </p:nvSpPr>
        <p:spPr>
          <a:xfrm>
            <a:off x="500034" y="2428868"/>
            <a:ext cx="8229600" cy="3143272"/>
          </a:xfrm>
        </p:spPr>
        <p:txBody>
          <a:bodyPr>
            <a:normAutofit/>
          </a:bodyPr>
          <a:lstStyle/>
          <a:p>
            <a:pPr marL="0" indent="0" algn="ctr">
              <a:buNone/>
            </a:pPr>
            <a:r>
              <a:rPr lang="en-IN" b="1" dirty="0">
                <a:solidFill>
                  <a:srgbClr val="7030A0"/>
                </a:solidFill>
                <a:latin typeface="Times New Roman" pitchFamily="18" charset="0"/>
                <a:cs typeface="Times New Roman" pitchFamily="18" charset="0"/>
              </a:rPr>
              <a:t>What is </a:t>
            </a:r>
            <a:r>
              <a:rPr lang="en-IN" b="1" dirty="0" err="1">
                <a:solidFill>
                  <a:srgbClr val="7030A0"/>
                </a:solidFill>
                <a:latin typeface="Times New Roman" pitchFamily="18" charset="0"/>
                <a:cs typeface="Times New Roman" pitchFamily="18" charset="0"/>
              </a:rPr>
              <a:t>IoT</a:t>
            </a:r>
            <a:r>
              <a:rPr lang="en-IN" b="1" dirty="0">
                <a:solidFill>
                  <a:srgbClr val="7030A0"/>
                </a:solidFill>
                <a:latin typeface="Times New Roman" pitchFamily="18" charset="0"/>
                <a:cs typeface="Times New Roman" pitchFamily="18" charset="0"/>
              </a:rPr>
              <a:t>?</a:t>
            </a:r>
          </a:p>
          <a:p>
            <a:pPr marL="0" indent="0" algn="just">
              <a:buNone/>
            </a:pPr>
            <a:r>
              <a:rPr lang="en-US" dirty="0">
                <a:latin typeface="Times New Roman" pitchFamily="18" charset="0"/>
                <a:cs typeface="Times New Roman" pitchFamily="18" charset="0"/>
              </a:rPr>
              <a:t>Internet of Things (</a:t>
            </a:r>
            <a:r>
              <a:rPr lang="en-US" dirty="0" err="1">
                <a:latin typeface="Times New Roman" pitchFamily="18" charset="0"/>
                <a:cs typeface="Times New Roman" pitchFamily="18" charset="0"/>
              </a:rPr>
              <a:t>IoT</a:t>
            </a:r>
            <a:r>
              <a:rPr lang="en-US" dirty="0">
                <a:latin typeface="Times New Roman" pitchFamily="18" charset="0"/>
                <a:cs typeface="Times New Roman" pitchFamily="18" charset="0"/>
              </a:rPr>
              <a:t>) is a new </a:t>
            </a:r>
            <a:r>
              <a:rPr lang="en-US" b="1" i="1" u="sng" dirty="0">
                <a:latin typeface="Times New Roman" pitchFamily="18" charset="0"/>
                <a:cs typeface="Times New Roman" pitchFamily="18" charset="0"/>
              </a:rPr>
              <a:t>techno-commercial</a:t>
            </a:r>
            <a:r>
              <a:rPr lang="en-US" dirty="0">
                <a:latin typeface="Times New Roman" pitchFamily="18" charset="0"/>
                <a:cs typeface="Times New Roman" pitchFamily="18" charset="0"/>
              </a:rPr>
              <a:t> paradigm envisioned as a dynamic global network of IP-enabled objects, machines, devices, and appliances capable of interacting with each other via Intranet/ Internet.</a:t>
            </a:r>
          </a:p>
          <a:p>
            <a:pPr marL="0" indent="0" algn="ctr">
              <a:buNone/>
            </a:pPr>
            <a:endParaRPr lang="en-IN" dirty="0"/>
          </a:p>
          <a:p>
            <a:pPr marL="0" indent="0">
              <a:buNone/>
            </a:pPr>
            <a:endParaRPr lang="en-IN" dirty="0"/>
          </a:p>
          <a:p>
            <a:pPr marL="0" indent="0">
              <a:buNone/>
            </a:pPr>
            <a:endParaRPr lang="en-IN" dirty="0"/>
          </a:p>
        </p:txBody>
      </p:sp>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4</a:t>
            </a:fld>
            <a:endParaRPr lang="en-IN"/>
          </a:p>
        </p:txBody>
      </p:sp>
      <p:pic>
        <p:nvPicPr>
          <p:cNvPr id="6" name="Picture 2"/>
          <p:cNvPicPr>
            <a:picLocks noChangeAspect="1" noChangeArrowheads="1"/>
          </p:cNvPicPr>
          <p:nvPr/>
        </p:nvPicPr>
        <p:blipFill>
          <a:blip r:embed="rId2"/>
          <a:srcRect/>
          <a:stretch>
            <a:fillRect/>
          </a:stretch>
        </p:blipFill>
        <p:spPr bwMode="auto">
          <a:xfrm>
            <a:off x="2571736" y="0"/>
            <a:ext cx="4429156" cy="2072011"/>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9657198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40</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53250" name="Picture 2"/>
          <p:cNvPicPr>
            <a:picLocks noChangeAspect="1" noChangeArrowheads="1"/>
          </p:cNvPicPr>
          <p:nvPr/>
        </p:nvPicPr>
        <p:blipFill>
          <a:blip r:embed="rId3"/>
          <a:srcRect/>
          <a:stretch>
            <a:fillRect/>
          </a:stretch>
        </p:blipFill>
        <p:spPr bwMode="auto">
          <a:xfrm>
            <a:off x="1142976" y="1857363"/>
            <a:ext cx="7215238" cy="4495725"/>
          </a:xfrm>
          <a:prstGeom prst="rect">
            <a:avLst/>
          </a:prstGeom>
          <a:noFill/>
          <a:ln w="9525">
            <a:noFill/>
            <a:miter lim="800000"/>
            <a:headEnd/>
            <a:tailEnd/>
          </a:ln>
          <a:effectLst/>
        </p:spPr>
      </p:pic>
    </p:spTree>
    <p:extLst>
      <p:ext uri="{BB962C8B-B14F-4D97-AF65-F5344CB8AC3E}">
        <p14:creationId xmlns:p14="http://schemas.microsoft.com/office/powerpoint/2010/main" val="1965719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41</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54274" name="Picture 2"/>
          <p:cNvPicPr>
            <a:picLocks noChangeAspect="1" noChangeArrowheads="1"/>
          </p:cNvPicPr>
          <p:nvPr/>
        </p:nvPicPr>
        <p:blipFill>
          <a:blip r:embed="rId3"/>
          <a:srcRect/>
          <a:stretch>
            <a:fillRect/>
          </a:stretch>
        </p:blipFill>
        <p:spPr bwMode="auto">
          <a:xfrm>
            <a:off x="1071538" y="1785926"/>
            <a:ext cx="7358114" cy="4445316"/>
          </a:xfrm>
          <a:prstGeom prst="rect">
            <a:avLst/>
          </a:prstGeom>
          <a:noFill/>
          <a:ln w="9525">
            <a:noFill/>
            <a:miter lim="800000"/>
            <a:headEnd/>
            <a:tailEnd/>
          </a:ln>
          <a:effectLst/>
        </p:spPr>
      </p:pic>
    </p:spTree>
    <p:extLst>
      <p:ext uri="{BB962C8B-B14F-4D97-AF65-F5344CB8AC3E}">
        <p14:creationId xmlns:p14="http://schemas.microsoft.com/office/powerpoint/2010/main" val="1965719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42</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55298" name="Picture 2"/>
          <p:cNvPicPr>
            <a:picLocks noChangeAspect="1" noChangeArrowheads="1"/>
          </p:cNvPicPr>
          <p:nvPr/>
        </p:nvPicPr>
        <p:blipFill>
          <a:blip r:embed="rId3"/>
          <a:srcRect/>
          <a:stretch>
            <a:fillRect/>
          </a:stretch>
        </p:blipFill>
        <p:spPr bwMode="auto">
          <a:xfrm>
            <a:off x="1285851" y="1643050"/>
            <a:ext cx="7150207" cy="4429156"/>
          </a:xfrm>
          <a:prstGeom prst="rect">
            <a:avLst/>
          </a:prstGeom>
          <a:noFill/>
          <a:ln w="9525">
            <a:noFill/>
            <a:miter lim="800000"/>
            <a:headEnd/>
            <a:tailEnd/>
          </a:ln>
          <a:effectLst/>
        </p:spPr>
      </p:pic>
    </p:spTree>
    <p:extLst>
      <p:ext uri="{BB962C8B-B14F-4D97-AF65-F5344CB8AC3E}">
        <p14:creationId xmlns:p14="http://schemas.microsoft.com/office/powerpoint/2010/main" val="1965719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43</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56322" name="Picture 2"/>
          <p:cNvPicPr>
            <a:picLocks noChangeAspect="1" noChangeArrowheads="1"/>
          </p:cNvPicPr>
          <p:nvPr/>
        </p:nvPicPr>
        <p:blipFill>
          <a:blip r:embed="rId3"/>
          <a:srcRect/>
          <a:stretch>
            <a:fillRect/>
          </a:stretch>
        </p:blipFill>
        <p:spPr bwMode="auto">
          <a:xfrm>
            <a:off x="1214414" y="2000240"/>
            <a:ext cx="6858000" cy="4267200"/>
          </a:xfrm>
          <a:prstGeom prst="rect">
            <a:avLst/>
          </a:prstGeom>
          <a:noFill/>
          <a:ln w="9525">
            <a:noFill/>
            <a:miter lim="800000"/>
            <a:headEnd/>
            <a:tailEnd/>
          </a:ln>
          <a:effectLst/>
        </p:spPr>
      </p:pic>
    </p:spTree>
    <p:extLst>
      <p:ext uri="{BB962C8B-B14F-4D97-AF65-F5344CB8AC3E}">
        <p14:creationId xmlns:p14="http://schemas.microsoft.com/office/powerpoint/2010/main" val="19657198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44</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57346" name="Picture 2"/>
          <p:cNvPicPr>
            <a:picLocks noChangeAspect="1" noChangeArrowheads="1"/>
          </p:cNvPicPr>
          <p:nvPr/>
        </p:nvPicPr>
        <p:blipFill>
          <a:blip r:embed="rId3"/>
          <a:srcRect/>
          <a:stretch>
            <a:fillRect/>
          </a:stretch>
        </p:blipFill>
        <p:spPr bwMode="auto">
          <a:xfrm>
            <a:off x="1071538" y="1643065"/>
            <a:ext cx="7294907" cy="4572017"/>
          </a:xfrm>
          <a:prstGeom prst="rect">
            <a:avLst/>
          </a:prstGeom>
          <a:noFill/>
          <a:ln w="9525">
            <a:noFill/>
            <a:miter lim="800000"/>
            <a:headEnd/>
            <a:tailEnd/>
          </a:ln>
          <a:effectLst/>
        </p:spPr>
      </p:pic>
    </p:spTree>
    <p:extLst>
      <p:ext uri="{BB962C8B-B14F-4D97-AF65-F5344CB8AC3E}">
        <p14:creationId xmlns:p14="http://schemas.microsoft.com/office/powerpoint/2010/main" val="1965719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45</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58370" name="Picture 2"/>
          <p:cNvPicPr>
            <a:picLocks noChangeAspect="1" noChangeArrowheads="1"/>
          </p:cNvPicPr>
          <p:nvPr/>
        </p:nvPicPr>
        <p:blipFill>
          <a:blip r:embed="rId3"/>
          <a:srcRect/>
          <a:stretch>
            <a:fillRect/>
          </a:stretch>
        </p:blipFill>
        <p:spPr bwMode="auto">
          <a:xfrm>
            <a:off x="1285852" y="1857363"/>
            <a:ext cx="7286676" cy="4420449"/>
          </a:xfrm>
          <a:prstGeom prst="rect">
            <a:avLst/>
          </a:prstGeom>
          <a:noFill/>
          <a:ln w="9525">
            <a:noFill/>
            <a:miter lim="800000"/>
            <a:headEnd/>
            <a:tailEnd/>
          </a:ln>
          <a:effectLst/>
        </p:spPr>
      </p:pic>
    </p:spTree>
    <p:extLst>
      <p:ext uri="{BB962C8B-B14F-4D97-AF65-F5344CB8AC3E}">
        <p14:creationId xmlns:p14="http://schemas.microsoft.com/office/powerpoint/2010/main" val="19657198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46</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59394" name="Picture 2"/>
          <p:cNvPicPr>
            <a:picLocks noChangeAspect="1" noChangeArrowheads="1"/>
          </p:cNvPicPr>
          <p:nvPr/>
        </p:nvPicPr>
        <p:blipFill>
          <a:blip r:embed="rId3"/>
          <a:srcRect/>
          <a:stretch>
            <a:fillRect/>
          </a:stretch>
        </p:blipFill>
        <p:spPr bwMode="auto">
          <a:xfrm>
            <a:off x="1142976" y="1714488"/>
            <a:ext cx="7441163" cy="4572032"/>
          </a:xfrm>
          <a:prstGeom prst="rect">
            <a:avLst/>
          </a:prstGeom>
          <a:noFill/>
          <a:ln w="9525">
            <a:noFill/>
            <a:miter lim="800000"/>
            <a:headEnd/>
            <a:tailEnd/>
          </a:ln>
          <a:effectLst/>
        </p:spPr>
      </p:pic>
    </p:spTree>
    <p:extLst>
      <p:ext uri="{BB962C8B-B14F-4D97-AF65-F5344CB8AC3E}">
        <p14:creationId xmlns:p14="http://schemas.microsoft.com/office/powerpoint/2010/main" val="19657198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47</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8" name="object 3"/>
          <p:cNvPicPr/>
          <p:nvPr/>
        </p:nvPicPr>
        <p:blipFill>
          <a:blip r:embed="rId3" cstate="print"/>
          <a:stretch>
            <a:fillRect/>
          </a:stretch>
        </p:blipFill>
        <p:spPr>
          <a:xfrm>
            <a:off x="1357290" y="1643050"/>
            <a:ext cx="7143768" cy="4494515"/>
          </a:xfrm>
          <a:prstGeom prst="rect">
            <a:avLst/>
          </a:prstGeom>
        </p:spPr>
      </p:pic>
    </p:spTree>
    <p:extLst>
      <p:ext uri="{BB962C8B-B14F-4D97-AF65-F5344CB8AC3E}">
        <p14:creationId xmlns:p14="http://schemas.microsoft.com/office/powerpoint/2010/main" val="1965719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48</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8" name="object 3"/>
          <p:cNvPicPr/>
          <p:nvPr/>
        </p:nvPicPr>
        <p:blipFill>
          <a:blip r:embed="rId3" cstate="print"/>
          <a:stretch>
            <a:fillRect/>
          </a:stretch>
        </p:blipFill>
        <p:spPr>
          <a:xfrm>
            <a:off x="714348" y="1714488"/>
            <a:ext cx="8143899" cy="4387137"/>
          </a:xfrm>
          <a:prstGeom prst="rect">
            <a:avLst/>
          </a:prstGeom>
        </p:spPr>
      </p:pic>
    </p:spTree>
    <p:extLst>
      <p:ext uri="{BB962C8B-B14F-4D97-AF65-F5344CB8AC3E}">
        <p14:creationId xmlns:p14="http://schemas.microsoft.com/office/powerpoint/2010/main" val="19657198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49</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8" name="object 3"/>
          <p:cNvPicPr/>
          <p:nvPr/>
        </p:nvPicPr>
        <p:blipFill>
          <a:blip r:embed="rId3" cstate="print"/>
          <a:stretch>
            <a:fillRect/>
          </a:stretch>
        </p:blipFill>
        <p:spPr>
          <a:xfrm>
            <a:off x="1071538" y="1714488"/>
            <a:ext cx="7715271" cy="4498818"/>
          </a:xfrm>
          <a:prstGeom prst="rect">
            <a:avLst/>
          </a:prstGeom>
        </p:spPr>
      </p:pic>
    </p:spTree>
    <p:extLst>
      <p:ext uri="{BB962C8B-B14F-4D97-AF65-F5344CB8AC3E}">
        <p14:creationId xmlns:p14="http://schemas.microsoft.com/office/powerpoint/2010/main" val="1965719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7EEB4B-748C-4C70-B38A-BE21317F7C14}"/>
              </a:ext>
            </a:extLst>
          </p:cNvPr>
          <p:cNvSpPr>
            <a:spLocks noGrp="1"/>
          </p:cNvSpPr>
          <p:nvPr>
            <p:ph idx="1"/>
          </p:nvPr>
        </p:nvSpPr>
        <p:spPr>
          <a:xfrm>
            <a:off x="2000232" y="3000372"/>
            <a:ext cx="5143536" cy="500066"/>
          </a:xfrm>
        </p:spPr>
        <p:txBody>
          <a:bodyPr>
            <a:normAutofit/>
          </a:bodyPr>
          <a:lstStyle/>
          <a:p>
            <a:pPr marL="0" indent="0" algn="ctr">
              <a:buNone/>
            </a:pPr>
            <a:r>
              <a:rPr lang="en-US" sz="2400" b="1" dirty="0"/>
              <a:t>1. </a:t>
            </a:r>
            <a:r>
              <a:rPr lang="en-US" sz="2400" b="1" dirty="0" err="1"/>
              <a:t>IoT</a:t>
            </a:r>
            <a:r>
              <a:rPr lang="en-US" sz="2400" b="1" dirty="0"/>
              <a:t> Communication Model </a:t>
            </a:r>
          </a:p>
          <a:p>
            <a:pPr marL="0" indent="0">
              <a:buNone/>
            </a:pPr>
            <a:endParaRPr lang="en-IN" dirty="0"/>
          </a:p>
          <a:p>
            <a:pPr marL="0" indent="0">
              <a:buNone/>
            </a:pPr>
            <a:endParaRPr lang="en-IN" dirty="0"/>
          </a:p>
        </p:txBody>
      </p:sp>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5</a:t>
            </a:fld>
            <a:endParaRPr lang="en-IN"/>
          </a:p>
        </p:txBody>
      </p:sp>
      <p:pic>
        <p:nvPicPr>
          <p:cNvPr id="6" name="Picture 2"/>
          <p:cNvPicPr>
            <a:picLocks noChangeAspect="1" noChangeArrowheads="1"/>
          </p:cNvPicPr>
          <p:nvPr/>
        </p:nvPicPr>
        <p:blipFill>
          <a:blip r:embed="rId2"/>
          <a:srcRect/>
          <a:stretch>
            <a:fillRect/>
          </a:stretch>
        </p:blipFill>
        <p:spPr bwMode="auto">
          <a:xfrm>
            <a:off x="2571736" y="0"/>
            <a:ext cx="4429156" cy="2072011"/>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9657198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50</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8" name="object 3"/>
          <p:cNvPicPr/>
          <p:nvPr/>
        </p:nvPicPr>
        <p:blipFill>
          <a:blip r:embed="rId3" cstate="print"/>
          <a:stretch>
            <a:fillRect/>
          </a:stretch>
        </p:blipFill>
        <p:spPr>
          <a:xfrm>
            <a:off x="785786" y="1857365"/>
            <a:ext cx="8072461" cy="4000528"/>
          </a:xfrm>
          <a:prstGeom prst="rect">
            <a:avLst/>
          </a:prstGeom>
        </p:spPr>
      </p:pic>
    </p:spTree>
    <p:extLst>
      <p:ext uri="{BB962C8B-B14F-4D97-AF65-F5344CB8AC3E}">
        <p14:creationId xmlns:p14="http://schemas.microsoft.com/office/powerpoint/2010/main" val="19657198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51</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9" name="object 3"/>
          <p:cNvPicPr/>
          <p:nvPr/>
        </p:nvPicPr>
        <p:blipFill>
          <a:blip r:embed="rId3" cstate="print"/>
          <a:stretch>
            <a:fillRect/>
          </a:stretch>
        </p:blipFill>
        <p:spPr>
          <a:xfrm>
            <a:off x="857224" y="1928802"/>
            <a:ext cx="7786709" cy="4338514"/>
          </a:xfrm>
          <a:prstGeom prst="rect">
            <a:avLst/>
          </a:prstGeom>
        </p:spPr>
      </p:pic>
    </p:spTree>
    <p:extLst>
      <p:ext uri="{BB962C8B-B14F-4D97-AF65-F5344CB8AC3E}">
        <p14:creationId xmlns:p14="http://schemas.microsoft.com/office/powerpoint/2010/main" val="19657198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52</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8" name="object 3"/>
          <p:cNvPicPr/>
          <p:nvPr/>
        </p:nvPicPr>
        <p:blipFill>
          <a:blip r:embed="rId3" cstate="print"/>
          <a:stretch>
            <a:fillRect/>
          </a:stretch>
        </p:blipFill>
        <p:spPr>
          <a:xfrm>
            <a:off x="928662" y="1928802"/>
            <a:ext cx="7858148" cy="4353276"/>
          </a:xfrm>
          <a:prstGeom prst="rect">
            <a:avLst/>
          </a:prstGeom>
        </p:spPr>
      </p:pic>
    </p:spTree>
    <p:extLst>
      <p:ext uri="{BB962C8B-B14F-4D97-AF65-F5344CB8AC3E}">
        <p14:creationId xmlns:p14="http://schemas.microsoft.com/office/powerpoint/2010/main" val="1965719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53</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8" name="object 3"/>
          <p:cNvPicPr/>
          <p:nvPr/>
        </p:nvPicPr>
        <p:blipFill>
          <a:blip r:embed="rId3" cstate="print"/>
          <a:stretch>
            <a:fillRect/>
          </a:stretch>
        </p:blipFill>
        <p:spPr>
          <a:xfrm>
            <a:off x="642910" y="1928802"/>
            <a:ext cx="8072462" cy="3779781"/>
          </a:xfrm>
          <a:prstGeom prst="rect">
            <a:avLst/>
          </a:prstGeom>
        </p:spPr>
      </p:pic>
    </p:spTree>
    <p:extLst>
      <p:ext uri="{BB962C8B-B14F-4D97-AF65-F5344CB8AC3E}">
        <p14:creationId xmlns:p14="http://schemas.microsoft.com/office/powerpoint/2010/main" val="19657198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54</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8" name="object 3"/>
          <p:cNvPicPr/>
          <p:nvPr/>
        </p:nvPicPr>
        <p:blipFill>
          <a:blip r:embed="rId3" cstate="print"/>
          <a:stretch>
            <a:fillRect/>
          </a:stretch>
        </p:blipFill>
        <p:spPr>
          <a:xfrm>
            <a:off x="785786" y="1928802"/>
            <a:ext cx="8001023" cy="3867881"/>
          </a:xfrm>
          <a:prstGeom prst="rect">
            <a:avLst/>
          </a:prstGeom>
        </p:spPr>
      </p:pic>
    </p:spTree>
    <p:extLst>
      <p:ext uri="{BB962C8B-B14F-4D97-AF65-F5344CB8AC3E}">
        <p14:creationId xmlns:p14="http://schemas.microsoft.com/office/powerpoint/2010/main" val="1965719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55</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8" name="object 3"/>
          <p:cNvPicPr/>
          <p:nvPr/>
        </p:nvPicPr>
        <p:blipFill>
          <a:blip r:embed="rId3" cstate="print"/>
          <a:stretch>
            <a:fillRect/>
          </a:stretch>
        </p:blipFill>
        <p:spPr>
          <a:xfrm>
            <a:off x="642910" y="2071678"/>
            <a:ext cx="8072462" cy="4135459"/>
          </a:xfrm>
          <a:prstGeom prst="rect">
            <a:avLst/>
          </a:prstGeom>
        </p:spPr>
      </p:pic>
    </p:spTree>
    <p:extLst>
      <p:ext uri="{BB962C8B-B14F-4D97-AF65-F5344CB8AC3E}">
        <p14:creationId xmlns:p14="http://schemas.microsoft.com/office/powerpoint/2010/main" val="19657198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56</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8" name="object 3"/>
          <p:cNvPicPr/>
          <p:nvPr/>
        </p:nvPicPr>
        <p:blipFill>
          <a:blip r:embed="rId3" cstate="print"/>
          <a:stretch>
            <a:fillRect/>
          </a:stretch>
        </p:blipFill>
        <p:spPr>
          <a:xfrm>
            <a:off x="714348" y="1928802"/>
            <a:ext cx="8001024" cy="4281838"/>
          </a:xfrm>
          <a:prstGeom prst="rect">
            <a:avLst/>
          </a:prstGeom>
        </p:spPr>
      </p:pic>
    </p:spTree>
    <p:extLst>
      <p:ext uri="{BB962C8B-B14F-4D97-AF65-F5344CB8AC3E}">
        <p14:creationId xmlns:p14="http://schemas.microsoft.com/office/powerpoint/2010/main" val="19657198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57</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8" name="object 3"/>
          <p:cNvPicPr/>
          <p:nvPr/>
        </p:nvPicPr>
        <p:blipFill>
          <a:blip r:embed="rId3" cstate="print"/>
          <a:stretch>
            <a:fillRect/>
          </a:stretch>
        </p:blipFill>
        <p:spPr>
          <a:xfrm>
            <a:off x="857224" y="2071678"/>
            <a:ext cx="7572428" cy="4081281"/>
          </a:xfrm>
          <a:prstGeom prst="rect">
            <a:avLst/>
          </a:prstGeom>
        </p:spPr>
      </p:pic>
    </p:spTree>
    <p:extLst>
      <p:ext uri="{BB962C8B-B14F-4D97-AF65-F5344CB8AC3E}">
        <p14:creationId xmlns:p14="http://schemas.microsoft.com/office/powerpoint/2010/main" val="19657198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58</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8" name="object 3"/>
          <p:cNvPicPr/>
          <p:nvPr/>
        </p:nvPicPr>
        <p:blipFill>
          <a:blip r:embed="rId3" cstate="print"/>
          <a:stretch>
            <a:fillRect/>
          </a:stretch>
        </p:blipFill>
        <p:spPr>
          <a:xfrm>
            <a:off x="571472" y="2214554"/>
            <a:ext cx="8215337" cy="3995989"/>
          </a:xfrm>
          <a:prstGeom prst="rect">
            <a:avLst/>
          </a:prstGeom>
        </p:spPr>
      </p:pic>
    </p:spTree>
    <p:extLst>
      <p:ext uri="{BB962C8B-B14F-4D97-AF65-F5344CB8AC3E}">
        <p14:creationId xmlns:p14="http://schemas.microsoft.com/office/powerpoint/2010/main" val="19657198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59</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8" name="object 3"/>
          <p:cNvPicPr/>
          <p:nvPr/>
        </p:nvPicPr>
        <p:blipFill>
          <a:blip r:embed="rId3" cstate="print"/>
          <a:stretch>
            <a:fillRect/>
          </a:stretch>
        </p:blipFill>
        <p:spPr>
          <a:xfrm>
            <a:off x="714348" y="2214554"/>
            <a:ext cx="7786742" cy="3996475"/>
          </a:xfrm>
          <a:prstGeom prst="rect">
            <a:avLst/>
          </a:prstGeom>
        </p:spPr>
      </p:pic>
    </p:spTree>
    <p:extLst>
      <p:ext uri="{BB962C8B-B14F-4D97-AF65-F5344CB8AC3E}">
        <p14:creationId xmlns:p14="http://schemas.microsoft.com/office/powerpoint/2010/main" val="1965719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6</a:t>
            </a:fld>
            <a:endParaRPr lang="en-IN"/>
          </a:p>
        </p:txBody>
      </p:sp>
      <p:pic>
        <p:nvPicPr>
          <p:cNvPr id="6" name="Picture 2"/>
          <p:cNvPicPr>
            <a:picLocks noChangeAspect="1" noChangeArrowheads="1"/>
          </p:cNvPicPr>
          <p:nvPr/>
        </p:nvPicPr>
        <p:blipFill>
          <a:blip r:embed="rId2"/>
          <a:srcRect/>
          <a:stretch>
            <a:fillRect/>
          </a:stretch>
        </p:blipFill>
        <p:spPr bwMode="auto">
          <a:xfrm>
            <a:off x="2571736" y="0"/>
            <a:ext cx="4429156" cy="2072011"/>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1571604" y="2714620"/>
            <a:ext cx="6572296" cy="2169825"/>
          </a:xfrm>
          <a:prstGeom prst="rect">
            <a:avLst/>
          </a:prstGeom>
          <a:noFill/>
        </p:spPr>
        <p:txBody>
          <a:bodyPr wrap="square" rtlCol="0">
            <a:spAutoFit/>
          </a:bodyPr>
          <a:lstStyle/>
          <a:p>
            <a:pPr algn="ctr">
              <a:lnSpc>
                <a:spcPct val="150000"/>
              </a:lnSpc>
            </a:pPr>
            <a:r>
              <a:rPr lang="en-US" b="1" dirty="0">
                <a:latin typeface="Times New Roman" pitchFamily="18" charset="0"/>
                <a:cs typeface="Times New Roman" pitchFamily="18" charset="0"/>
              </a:rPr>
              <a:t>Communication Models in IOT</a:t>
            </a:r>
          </a:p>
          <a:p>
            <a:pPr algn="just">
              <a:lnSpc>
                <a:spcPct val="150000"/>
              </a:lnSpc>
            </a:pPr>
            <a:r>
              <a:rPr lang="en-US" dirty="0">
                <a:latin typeface="Times New Roman" pitchFamily="18" charset="0"/>
                <a:cs typeface="Times New Roman" pitchFamily="18" charset="0"/>
              </a:rPr>
              <a:t>The term of internet of things (</a:t>
            </a:r>
            <a:r>
              <a:rPr lang="en-US" dirty="0" err="1">
                <a:latin typeface="Times New Roman" pitchFamily="18" charset="0"/>
                <a:cs typeface="Times New Roman" pitchFamily="18" charset="0"/>
              </a:rPr>
              <a:t>IoT</a:t>
            </a:r>
            <a:r>
              <a:rPr lang="en-US" dirty="0">
                <a:latin typeface="Times New Roman" pitchFamily="18" charset="0"/>
                <a:cs typeface="Times New Roman" pitchFamily="18" charset="0"/>
              </a:rPr>
              <a:t>) communication offered by Internet protocols . Many of the devices often called as smart objects operated by humans as components in buildings or vehicles, or are spread out in the environment. </a:t>
            </a:r>
          </a:p>
        </p:txBody>
      </p:sp>
    </p:spTree>
    <p:extLst>
      <p:ext uri="{BB962C8B-B14F-4D97-AF65-F5344CB8AC3E}">
        <p14:creationId xmlns:p14="http://schemas.microsoft.com/office/powerpoint/2010/main" val="19657198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60</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8" name="object 3"/>
          <p:cNvPicPr/>
          <p:nvPr/>
        </p:nvPicPr>
        <p:blipFill>
          <a:blip r:embed="rId3" cstate="print"/>
          <a:stretch>
            <a:fillRect/>
          </a:stretch>
        </p:blipFill>
        <p:spPr>
          <a:xfrm>
            <a:off x="642911" y="1857364"/>
            <a:ext cx="7715304" cy="4449634"/>
          </a:xfrm>
          <a:prstGeom prst="rect">
            <a:avLst/>
          </a:prstGeom>
        </p:spPr>
      </p:pic>
    </p:spTree>
    <p:extLst>
      <p:ext uri="{BB962C8B-B14F-4D97-AF65-F5344CB8AC3E}">
        <p14:creationId xmlns:p14="http://schemas.microsoft.com/office/powerpoint/2010/main" val="19657198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61</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8" name="object 3"/>
          <p:cNvPicPr/>
          <p:nvPr/>
        </p:nvPicPr>
        <p:blipFill>
          <a:blip r:embed="rId3" cstate="print"/>
          <a:stretch>
            <a:fillRect/>
          </a:stretch>
        </p:blipFill>
        <p:spPr>
          <a:xfrm>
            <a:off x="714348" y="1928802"/>
            <a:ext cx="7580946" cy="4490413"/>
          </a:xfrm>
          <a:prstGeom prst="rect">
            <a:avLst/>
          </a:prstGeom>
        </p:spPr>
      </p:pic>
    </p:spTree>
    <p:extLst>
      <p:ext uri="{BB962C8B-B14F-4D97-AF65-F5344CB8AC3E}">
        <p14:creationId xmlns:p14="http://schemas.microsoft.com/office/powerpoint/2010/main" val="19657198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62</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8" name="object 3"/>
          <p:cNvPicPr/>
          <p:nvPr/>
        </p:nvPicPr>
        <p:blipFill>
          <a:blip r:embed="rId3" cstate="print"/>
          <a:stretch>
            <a:fillRect/>
          </a:stretch>
        </p:blipFill>
        <p:spPr>
          <a:xfrm>
            <a:off x="571472" y="1928802"/>
            <a:ext cx="8143900" cy="4298971"/>
          </a:xfrm>
          <a:prstGeom prst="rect">
            <a:avLst/>
          </a:prstGeom>
        </p:spPr>
      </p:pic>
    </p:spTree>
    <p:extLst>
      <p:ext uri="{BB962C8B-B14F-4D97-AF65-F5344CB8AC3E}">
        <p14:creationId xmlns:p14="http://schemas.microsoft.com/office/powerpoint/2010/main" val="19657198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63</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60418" name="Picture 2"/>
          <p:cNvPicPr>
            <a:picLocks noChangeAspect="1" noChangeArrowheads="1"/>
          </p:cNvPicPr>
          <p:nvPr/>
        </p:nvPicPr>
        <p:blipFill>
          <a:blip r:embed="rId3"/>
          <a:srcRect/>
          <a:stretch>
            <a:fillRect/>
          </a:stretch>
        </p:blipFill>
        <p:spPr bwMode="auto">
          <a:xfrm>
            <a:off x="1142976" y="1643050"/>
            <a:ext cx="7185370" cy="4643470"/>
          </a:xfrm>
          <a:prstGeom prst="rect">
            <a:avLst/>
          </a:prstGeom>
          <a:noFill/>
          <a:ln w="9525">
            <a:noFill/>
            <a:miter lim="800000"/>
            <a:headEnd/>
            <a:tailEnd/>
          </a:ln>
          <a:effectLst/>
        </p:spPr>
      </p:pic>
    </p:spTree>
    <p:extLst>
      <p:ext uri="{BB962C8B-B14F-4D97-AF65-F5344CB8AC3E}">
        <p14:creationId xmlns:p14="http://schemas.microsoft.com/office/powerpoint/2010/main" val="19657198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64</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1714480" y="3429000"/>
            <a:ext cx="6286544" cy="646331"/>
          </a:xfrm>
          <a:prstGeom prst="rect">
            <a:avLst/>
          </a:prstGeom>
          <a:noFill/>
        </p:spPr>
        <p:txBody>
          <a:bodyPr wrap="square" rtlCol="0">
            <a:spAutoFit/>
          </a:bodyPr>
          <a:lstStyle/>
          <a:p>
            <a:pPr algn="ctr"/>
            <a:r>
              <a:rPr lang="en-US" b="1" dirty="0">
                <a:latin typeface="Times New Roman" pitchFamily="18" charset="0"/>
                <a:cs typeface="Times New Roman" pitchFamily="18" charset="0"/>
              </a:rPr>
              <a:t>4. Logging on to cloud, Selecting and Creating cloud service</a:t>
            </a:r>
          </a:p>
          <a:p>
            <a:pPr algn="ctr"/>
            <a:r>
              <a:rPr lang="en-IN" b="1" dirty="0">
                <a:latin typeface="Times New Roman" pitchFamily="18" charset="0"/>
                <a:cs typeface="Times New Roman" pitchFamily="18" charset="0"/>
              </a:rPr>
              <a:t>(AWS)</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19657198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65</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714348" y="2285992"/>
            <a:ext cx="7858180" cy="3693319"/>
          </a:xfrm>
          <a:prstGeom prst="rect">
            <a:avLst/>
          </a:prstGeom>
          <a:noFill/>
        </p:spPr>
        <p:txBody>
          <a:bodyPr wrap="square" rtlCol="0">
            <a:spAutoFit/>
          </a:bodyPr>
          <a:lstStyle/>
          <a:p>
            <a:pPr algn="ctr">
              <a:lnSpc>
                <a:spcPct val="150000"/>
              </a:lnSpc>
            </a:pPr>
            <a:r>
              <a:rPr lang="en-US" b="1" dirty="0">
                <a:latin typeface="Times New Roman" pitchFamily="18" charset="0"/>
                <a:cs typeface="Times New Roman" pitchFamily="18" charset="0"/>
              </a:rPr>
              <a:t>AWS </a:t>
            </a:r>
            <a:r>
              <a:rPr lang="en-US" b="1" dirty="0" err="1">
                <a:latin typeface="Times New Roman" pitchFamily="18" charset="0"/>
                <a:cs typeface="Times New Roman" pitchFamily="18" charset="0"/>
              </a:rPr>
              <a:t>IoT</a:t>
            </a:r>
            <a:endParaRPr lang="en-US" dirty="0">
              <a:latin typeface="Times New Roman" pitchFamily="18" charset="0"/>
              <a:cs typeface="Times New Roman" pitchFamily="18" charset="0"/>
            </a:endParaRPr>
          </a:p>
          <a:p>
            <a:pPr algn="just">
              <a:lnSpc>
                <a:spcPct val="150000"/>
              </a:lnSpc>
              <a:buFont typeface="Wingdings" pitchFamily="2" charset="2"/>
              <a:buChar char="Ø"/>
            </a:pPr>
            <a:r>
              <a:rPr lang="en-IN" dirty="0">
                <a:latin typeface="Times New Roman" pitchFamily="18" charset="0"/>
                <a:cs typeface="Times New Roman" pitchFamily="18" charset="0"/>
              </a:rPr>
              <a:t>AWS </a:t>
            </a:r>
            <a:r>
              <a:rPr lang="en-IN" dirty="0" err="1">
                <a:latin typeface="Times New Roman" pitchFamily="18" charset="0"/>
                <a:cs typeface="Times New Roman" pitchFamily="18" charset="0"/>
              </a:rPr>
              <a:t>IoT</a:t>
            </a:r>
            <a:r>
              <a:rPr lang="en-IN" dirty="0">
                <a:latin typeface="Times New Roman" pitchFamily="18" charset="0"/>
                <a:cs typeface="Times New Roman" pitchFamily="18" charset="0"/>
              </a:rPr>
              <a:t> provides secure, bi-directional communication between Internet-connected devices such as sensors, actuators, embedded micro-controllers, or smart appliances and the AWS Cloud. </a:t>
            </a:r>
          </a:p>
          <a:p>
            <a:pPr algn="just">
              <a:lnSpc>
                <a:spcPct val="150000"/>
              </a:lnSpc>
              <a:buFont typeface="Wingdings" pitchFamily="2" charset="2"/>
              <a:buChar char="Ø"/>
            </a:pPr>
            <a:r>
              <a:rPr lang="en-IN" dirty="0">
                <a:latin typeface="Times New Roman" pitchFamily="18" charset="0"/>
                <a:cs typeface="Times New Roman" pitchFamily="18" charset="0"/>
              </a:rPr>
              <a:t>This enables you to collect telemetry data from multiple devices, and store and analyze the data. </a:t>
            </a:r>
          </a:p>
          <a:p>
            <a:pPr algn="just">
              <a:lnSpc>
                <a:spcPct val="150000"/>
              </a:lnSpc>
              <a:buFont typeface="Wingdings" pitchFamily="2" charset="2"/>
              <a:buChar char="Ø"/>
            </a:pPr>
            <a:r>
              <a:rPr lang="en-IN" dirty="0">
                <a:latin typeface="Times New Roman" pitchFamily="18" charset="0"/>
                <a:cs typeface="Times New Roman" pitchFamily="18" charset="0"/>
              </a:rPr>
              <a:t>It creates an applications that enable users to control these devices from their phones or tablets.</a:t>
            </a:r>
            <a:endParaRPr lang="en-US"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19657198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66</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9" name="TextBox 8"/>
          <p:cNvSpPr txBox="1"/>
          <p:nvPr/>
        </p:nvSpPr>
        <p:spPr>
          <a:xfrm>
            <a:off x="2071670" y="1714488"/>
            <a:ext cx="5857916" cy="4939814"/>
          </a:xfrm>
          <a:prstGeom prst="rect">
            <a:avLst/>
          </a:prstGeom>
          <a:noFill/>
        </p:spPr>
        <p:txBody>
          <a:bodyPr wrap="square" rtlCol="0">
            <a:spAutoFit/>
          </a:bodyPr>
          <a:lstStyle/>
          <a:p>
            <a:pPr algn="ctr"/>
            <a:r>
              <a:rPr lang="en-IN" b="1" dirty="0">
                <a:latin typeface="Times New Roman" pitchFamily="18" charset="0"/>
                <a:cs typeface="Times New Roman" pitchFamily="18" charset="0"/>
              </a:rPr>
              <a:t>AWS </a:t>
            </a:r>
            <a:r>
              <a:rPr lang="en-IN" b="1" dirty="0" err="1">
                <a:latin typeface="Times New Roman" pitchFamily="18" charset="0"/>
                <a:cs typeface="Times New Roman" pitchFamily="18" charset="0"/>
              </a:rPr>
              <a:t>IoT</a:t>
            </a:r>
            <a:r>
              <a:rPr lang="en-IN" b="1" dirty="0">
                <a:latin typeface="Times New Roman" pitchFamily="18" charset="0"/>
                <a:cs typeface="Times New Roman" pitchFamily="18" charset="0"/>
              </a:rPr>
              <a:t> Components</a:t>
            </a:r>
          </a:p>
          <a:p>
            <a:pPr>
              <a:lnSpc>
                <a:spcPct val="150000"/>
              </a:lnSpc>
              <a:buFont typeface="Wingdings" pitchFamily="2" charset="2"/>
              <a:buChar char="Ø"/>
            </a:pPr>
            <a:r>
              <a:rPr lang="en-IN" b="1" dirty="0">
                <a:latin typeface="Times New Roman" pitchFamily="18" charset="0"/>
                <a:cs typeface="Times New Roman" pitchFamily="18" charset="0"/>
              </a:rPr>
              <a:t>Device Gateway</a:t>
            </a:r>
          </a:p>
          <a:p>
            <a:pPr>
              <a:lnSpc>
                <a:spcPct val="150000"/>
              </a:lnSpc>
              <a:buFont typeface="Wingdings" pitchFamily="2" charset="2"/>
              <a:buChar char="Ø"/>
            </a:pPr>
            <a:r>
              <a:rPr lang="en-IN" b="1" dirty="0">
                <a:latin typeface="Times New Roman" pitchFamily="18" charset="0"/>
                <a:cs typeface="Times New Roman" pitchFamily="18" charset="0"/>
              </a:rPr>
              <a:t>Message Broker</a:t>
            </a:r>
          </a:p>
          <a:p>
            <a:pPr>
              <a:lnSpc>
                <a:spcPct val="150000"/>
              </a:lnSpc>
              <a:buFont typeface="Wingdings" pitchFamily="2" charset="2"/>
              <a:buChar char="Ø"/>
            </a:pPr>
            <a:r>
              <a:rPr lang="en-IN" b="1" dirty="0">
                <a:latin typeface="Times New Roman" pitchFamily="18" charset="0"/>
                <a:cs typeface="Times New Roman" pitchFamily="18" charset="0"/>
              </a:rPr>
              <a:t>Rules Engine</a:t>
            </a:r>
          </a:p>
          <a:p>
            <a:pPr>
              <a:lnSpc>
                <a:spcPct val="150000"/>
              </a:lnSpc>
              <a:buFont typeface="Wingdings" pitchFamily="2" charset="2"/>
              <a:buChar char="Ø"/>
            </a:pPr>
            <a:r>
              <a:rPr lang="en-IN" b="1" dirty="0">
                <a:latin typeface="Times New Roman" pitchFamily="18" charset="0"/>
                <a:cs typeface="Times New Roman" pitchFamily="18" charset="0"/>
              </a:rPr>
              <a:t>Security and Identity Service</a:t>
            </a:r>
          </a:p>
          <a:p>
            <a:pPr>
              <a:lnSpc>
                <a:spcPct val="150000"/>
              </a:lnSpc>
              <a:buFont typeface="Wingdings" pitchFamily="2" charset="2"/>
              <a:buChar char="Ø"/>
            </a:pPr>
            <a:r>
              <a:rPr lang="en-IN" b="1" dirty="0">
                <a:latin typeface="Times New Roman" pitchFamily="18" charset="0"/>
                <a:cs typeface="Times New Roman" pitchFamily="18" charset="0"/>
              </a:rPr>
              <a:t>Registry</a:t>
            </a:r>
          </a:p>
          <a:p>
            <a:pPr>
              <a:lnSpc>
                <a:spcPct val="150000"/>
              </a:lnSpc>
              <a:buFont typeface="Wingdings" pitchFamily="2" charset="2"/>
              <a:buChar char="Ø"/>
            </a:pPr>
            <a:r>
              <a:rPr lang="en-IN" b="1" dirty="0">
                <a:latin typeface="Times New Roman" pitchFamily="18" charset="0"/>
                <a:cs typeface="Times New Roman" pitchFamily="18" charset="0"/>
              </a:rPr>
              <a:t>Group Registry</a:t>
            </a:r>
          </a:p>
          <a:p>
            <a:pPr>
              <a:lnSpc>
                <a:spcPct val="150000"/>
              </a:lnSpc>
              <a:buFont typeface="Wingdings" pitchFamily="2" charset="2"/>
              <a:buChar char="Ø"/>
            </a:pPr>
            <a:r>
              <a:rPr lang="en-IN" b="1" dirty="0">
                <a:latin typeface="Times New Roman" pitchFamily="18" charset="0"/>
                <a:cs typeface="Times New Roman" pitchFamily="18" charset="0"/>
              </a:rPr>
              <a:t>Device Shadow</a:t>
            </a:r>
          </a:p>
          <a:p>
            <a:pPr>
              <a:lnSpc>
                <a:spcPct val="150000"/>
              </a:lnSpc>
              <a:buFont typeface="Wingdings" pitchFamily="2" charset="2"/>
              <a:buChar char="Ø"/>
            </a:pPr>
            <a:r>
              <a:rPr lang="en-IN" b="1" dirty="0">
                <a:latin typeface="Times New Roman" pitchFamily="18" charset="0"/>
                <a:cs typeface="Times New Roman" pitchFamily="18" charset="0"/>
              </a:rPr>
              <a:t>Device Shadow Service</a:t>
            </a:r>
          </a:p>
          <a:p>
            <a:pPr>
              <a:lnSpc>
                <a:spcPct val="150000"/>
              </a:lnSpc>
              <a:buFont typeface="Wingdings" pitchFamily="2" charset="2"/>
              <a:buChar char="Ø"/>
            </a:pPr>
            <a:r>
              <a:rPr lang="en-IN" b="1" dirty="0">
                <a:latin typeface="Times New Roman" pitchFamily="18" charset="0"/>
                <a:cs typeface="Times New Roman" pitchFamily="18" charset="0"/>
              </a:rPr>
              <a:t>Device Provisioning service</a:t>
            </a:r>
          </a:p>
          <a:p>
            <a:pPr>
              <a:lnSpc>
                <a:spcPct val="150000"/>
              </a:lnSpc>
              <a:buFont typeface="Wingdings" pitchFamily="2" charset="2"/>
              <a:buChar char="Ø"/>
            </a:pPr>
            <a:r>
              <a:rPr lang="en-IN" b="1" dirty="0">
                <a:latin typeface="Times New Roman" pitchFamily="18" charset="0"/>
                <a:cs typeface="Times New Roman" pitchFamily="18" charset="0"/>
              </a:rPr>
              <a:t>Custom Authentication service</a:t>
            </a:r>
          </a:p>
          <a:p>
            <a:pPr>
              <a:lnSpc>
                <a:spcPct val="150000"/>
              </a:lnSpc>
              <a:buFont typeface="Wingdings" pitchFamily="2" charset="2"/>
              <a:buChar char="Ø"/>
            </a:pPr>
            <a:r>
              <a:rPr lang="en-IN" b="1" dirty="0">
                <a:latin typeface="Times New Roman" pitchFamily="18" charset="0"/>
                <a:cs typeface="Times New Roman" pitchFamily="18" charset="0"/>
              </a:rPr>
              <a:t>Jobs Service</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19657198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67</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2143108" y="2143116"/>
            <a:ext cx="5357850" cy="1981568"/>
          </a:xfrm>
          <a:prstGeom prst="rect">
            <a:avLst/>
          </a:prstGeom>
          <a:noFill/>
        </p:spPr>
        <p:txBody>
          <a:bodyPr wrap="square" rtlCol="0">
            <a:spAutoFit/>
          </a:bodyPr>
          <a:lstStyle/>
          <a:p>
            <a:pPr algn="ctr"/>
            <a:r>
              <a:rPr lang="en-IN" b="1" dirty="0">
                <a:latin typeface="Times New Roman" pitchFamily="18" charset="0"/>
                <a:cs typeface="Times New Roman" pitchFamily="18" charset="0"/>
              </a:rPr>
              <a:t>Accessing AWS </a:t>
            </a:r>
            <a:r>
              <a:rPr lang="en-IN" b="1" dirty="0" err="1">
                <a:latin typeface="Times New Roman" pitchFamily="18" charset="0"/>
                <a:cs typeface="Times New Roman" pitchFamily="18" charset="0"/>
              </a:rPr>
              <a:t>IoT</a:t>
            </a:r>
            <a:endParaRPr lang="en-IN" b="1" dirty="0">
              <a:latin typeface="Times New Roman" pitchFamily="18" charset="0"/>
              <a:cs typeface="Times New Roman" pitchFamily="18" charset="0"/>
            </a:endParaRPr>
          </a:p>
          <a:p>
            <a:pPr>
              <a:lnSpc>
                <a:spcPct val="150000"/>
              </a:lnSpc>
              <a:buFont typeface="Wingdings" pitchFamily="2" charset="2"/>
              <a:buChar char="Ø"/>
            </a:pPr>
            <a:r>
              <a:rPr lang="en-IN" b="1" dirty="0">
                <a:latin typeface="Times New Roman" pitchFamily="18" charset="0"/>
                <a:cs typeface="Times New Roman" pitchFamily="18" charset="0"/>
              </a:rPr>
              <a:t>AWS Command Line Interface (AWS CLI)</a:t>
            </a:r>
          </a:p>
          <a:p>
            <a:pPr>
              <a:lnSpc>
                <a:spcPct val="150000"/>
              </a:lnSpc>
              <a:buFont typeface="Wingdings" pitchFamily="2" charset="2"/>
              <a:buChar char="Ø"/>
            </a:pPr>
            <a:r>
              <a:rPr lang="en-IN" b="1" dirty="0">
                <a:latin typeface="Times New Roman" pitchFamily="18" charset="0"/>
                <a:cs typeface="Times New Roman" pitchFamily="18" charset="0"/>
              </a:rPr>
              <a:t>AWS </a:t>
            </a:r>
            <a:r>
              <a:rPr lang="en-IN" b="1" dirty="0" err="1">
                <a:latin typeface="Times New Roman" pitchFamily="18" charset="0"/>
                <a:cs typeface="Times New Roman" pitchFamily="18" charset="0"/>
              </a:rPr>
              <a:t>IoT</a:t>
            </a:r>
            <a:r>
              <a:rPr lang="en-IN" b="1" dirty="0">
                <a:latin typeface="Times New Roman" pitchFamily="18" charset="0"/>
                <a:cs typeface="Times New Roman" pitchFamily="18" charset="0"/>
              </a:rPr>
              <a:t> API</a:t>
            </a:r>
          </a:p>
          <a:p>
            <a:pPr>
              <a:lnSpc>
                <a:spcPct val="150000"/>
              </a:lnSpc>
              <a:buFont typeface="Wingdings" pitchFamily="2" charset="2"/>
              <a:buChar char="Ø"/>
            </a:pPr>
            <a:r>
              <a:rPr lang="en-IN" b="1" dirty="0">
                <a:latin typeface="Times New Roman" pitchFamily="18" charset="0"/>
                <a:cs typeface="Times New Roman" pitchFamily="18" charset="0"/>
              </a:rPr>
              <a:t>AWS SDKs</a:t>
            </a:r>
          </a:p>
          <a:p>
            <a:pPr>
              <a:lnSpc>
                <a:spcPct val="150000"/>
              </a:lnSpc>
              <a:buFont typeface="Wingdings" pitchFamily="2" charset="2"/>
              <a:buChar char="Ø"/>
            </a:pPr>
            <a:r>
              <a:rPr lang="en-IN" b="1" dirty="0">
                <a:latin typeface="Times New Roman" pitchFamily="18" charset="0"/>
                <a:cs typeface="Times New Roman" pitchFamily="18" charset="0"/>
              </a:rPr>
              <a:t>AWS </a:t>
            </a:r>
            <a:r>
              <a:rPr lang="en-IN" b="1" dirty="0" err="1">
                <a:latin typeface="Times New Roman" pitchFamily="18" charset="0"/>
                <a:cs typeface="Times New Roman" pitchFamily="18" charset="0"/>
              </a:rPr>
              <a:t>IoT</a:t>
            </a:r>
            <a:r>
              <a:rPr lang="en-IN" b="1" dirty="0">
                <a:latin typeface="Times New Roman" pitchFamily="18" charset="0"/>
                <a:cs typeface="Times New Roman" pitchFamily="18" charset="0"/>
              </a:rPr>
              <a:t> Device SDKs </a:t>
            </a:r>
          </a:p>
        </p:txBody>
      </p:sp>
    </p:spTree>
    <p:extLst>
      <p:ext uri="{BB962C8B-B14F-4D97-AF65-F5344CB8AC3E}">
        <p14:creationId xmlns:p14="http://schemas.microsoft.com/office/powerpoint/2010/main" val="19657198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68</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2143108" y="2143116"/>
            <a:ext cx="5357850" cy="1981568"/>
          </a:xfrm>
          <a:prstGeom prst="rect">
            <a:avLst/>
          </a:prstGeom>
          <a:noFill/>
        </p:spPr>
        <p:txBody>
          <a:bodyPr wrap="square" rtlCol="0">
            <a:spAutoFit/>
          </a:bodyPr>
          <a:lstStyle/>
          <a:p>
            <a:pPr algn="ctr"/>
            <a:r>
              <a:rPr lang="en-IN" b="1" dirty="0">
                <a:latin typeface="Times New Roman" pitchFamily="18" charset="0"/>
                <a:cs typeface="Times New Roman" pitchFamily="18" charset="0"/>
              </a:rPr>
              <a:t>Accessing AWS </a:t>
            </a:r>
            <a:r>
              <a:rPr lang="en-IN" b="1" dirty="0" err="1">
                <a:latin typeface="Times New Roman" pitchFamily="18" charset="0"/>
                <a:cs typeface="Times New Roman" pitchFamily="18" charset="0"/>
              </a:rPr>
              <a:t>IoT</a:t>
            </a:r>
            <a:endParaRPr lang="en-IN" b="1" dirty="0">
              <a:latin typeface="Times New Roman" pitchFamily="18" charset="0"/>
              <a:cs typeface="Times New Roman" pitchFamily="18" charset="0"/>
            </a:endParaRPr>
          </a:p>
          <a:p>
            <a:pPr>
              <a:lnSpc>
                <a:spcPct val="150000"/>
              </a:lnSpc>
              <a:buFont typeface="Wingdings" pitchFamily="2" charset="2"/>
              <a:buChar char="Ø"/>
            </a:pPr>
            <a:r>
              <a:rPr lang="en-IN" b="1" dirty="0">
                <a:latin typeface="Times New Roman" pitchFamily="18" charset="0"/>
                <a:cs typeface="Times New Roman" pitchFamily="18" charset="0"/>
              </a:rPr>
              <a:t>AWS Command Line Interface (AWS CLI)</a:t>
            </a:r>
          </a:p>
          <a:p>
            <a:pPr>
              <a:lnSpc>
                <a:spcPct val="150000"/>
              </a:lnSpc>
              <a:buFont typeface="Wingdings" pitchFamily="2" charset="2"/>
              <a:buChar char="Ø"/>
            </a:pPr>
            <a:r>
              <a:rPr lang="en-IN" b="1" dirty="0">
                <a:latin typeface="Times New Roman" pitchFamily="18" charset="0"/>
                <a:cs typeface="Times New Roman" pitchFamily="18" charset="0"/>
              </a:rPr>
              <a:t>AWS </a:t>
            </a:r>
            <a:r>
              <a:rPr lang="en-IN" b="1" dirty="0" err="1">
                <a:latin typeface="Times New Roman" pitchFamily="18" charset="0"/>
                <a:cs typeface="Times New Roman" pitchFamily="18" charset="0"/>
              </a:rPr>
              <a:t>IoT</a:t>
            </a:r>
            <a:r>
              <a:rPr lang="en-IN" b="1" dirty="0">
                <a:latin typeface="Times New Roman" pitchFamily="18" charset="0"/>
                <a:cs typeface="Times New Roman" pitchFamily="18" charset="0"/>
              </a:rPr>
              <a:t> API</a:t>
            </a:r>
          </a:p>
          <a:p>
            <a:pPr>
              <a:lnSpc>
                <a:spcPct val="150000"/>
              </a:lnSpc>
              <a:buFont typeface="Wingdings" pitchFamily="2" charset="2"/>
              <a:buChar char="Ø"/>
            </a:pPr>
            <a:r>
              <a:rPr lang="en-IN" b="1" dirty="0">
                <a:latin typeface="Times New Roman" pitchFamily="18" charset="0"/>
                <a:cs typeface="Times New Roman" pitchFamily="18" charset="0"/>
              </a:rPr>
              <a:t>AWS SDKs</a:t>
            </a:r>
          </a:p>
          <a:p>
            <a:pPr>
              <a:lnSpc>
                <a:spcPct val="150000"/>
              </a:lnSpc>
              <a:buFont typeface="Wingdings" pitchFamily="2" charset="2"/>
              <a:buChar char="Ø"/>
            </a:pPr>
            <a:r>
              <a:rPr lang="en-IN" b="1" dirty="0">
                <a:latin typeface="Times New Roman" pitchFamily="18" charset="0"/>
                <a:cs typeface="Times New Roman" pitchFamily="18" charset="0"/>
              </a:rPr>
              <a:t>AWS </a:t>
            </a:r>
            <a:r>
              <a:rPr lang="en-IN" b="1" dirty="0" err="1">
                <a:latin typeface="Times New Roman" pitchFamily="18" charset="0"/>
                <a:cs typeface="Times New Roman" pitchFamily="18" charset="0"/>
              </a:rPr>
              <a:t>IoT</a:t>
            </a:r>
            <a:r>
              <a:rPr lang="en-IN" b="1" dirty="0">
                <a:latin typeface="Times New Roman" pitchFamily="18" charset="0"/>
                <a:cs typeface="Times New Roman" pitchFamily="18" charset="0"/>
              </a:rPr>
              <a:t> Device SDKs </a:t>
            </a:r>
          </a:p>
        </p:txBody>
      </p:sp>
    </p:spTree>
    <p:extLst>
      <p:ext uri="{BB962C8B-B14F-4D97-AF65-F5344CB8AC3E}">
        <p14:creationId xmlns:p14="http://schemas.microsoft.com/office/powerpoint/2010/main" val="19657198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69</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928662" y="2000240"/>
            <a:ext cx="7858148" cy="3831818"/>
          </a:xfrm>
          <a:prstGeom prst="rect">
            <a:avLst/>
          </a:prstGeom>
          <a:noFill/>
        </p:spPr>
        <p:txBody>
          <a:bodyPr wrap="square" rtlCol="0">
            <a:spAutoFit/>
          </a:bodyPr>
          <a:lstStyle/>
          <a:p>
            <a:pPr lvl="0" algn="ctr">
              <a:lnSpc>
                <a:spcPct val="150000"/>
              </a:lnSpc>
            </a:pPr>
            <a:r>
              <a:rPr lang="en-IN" b="1" dirty="0">
                <a:latin typeface="Times New Roman" pitchFamily="18" charset="0"/>
                <a:cs typeface="Times New Roman" pitchFamily="18" charset="0"/>
              </a:rPr>
              <a:t>AWS Services</a:t>
            </a:r>
          </a:p>
          <a:p>
            <a:pPr lvl="0">
              <a:lnSpc>
                <a:spcPct val="150000"/>
              </a:lnSpc>
              <a:buFont typeface="Wingdings" pitchFamily="2" charset="2"/>
              <a:buChar char="Ø"/>
            </a:pPr>
            <a:r>
              <a:rPr lang="en-IN" b="1" dirty="0">
                <a:latin typeface="Times New Roman" pitchFamily="18" charset="0"/>
                <a:cs typeface="Times New Roman" pitchFamily="18" charset="0"/>
              </a:rPr>
              <a:t>Amazon Simple Storage Service</a:t>
            </a:r>
            <a:r>
              <a:rPr lang="en-IN" dirty="0">
                <a:latin typeface="Times New Roman" pitchFamily="18" charset="0"/>
                <a:cs typeface="Times New Roman" pitchFamily="18" charset="0"/>
              </a:rPr>
              <a:t>—Provides scalable storage in the AWS Cloud. </a:t>
            </a:r>
            <a:r>
              <a:rPr lang="en-IN" b="1" dirty="0">
                <a:latin typeface="Times New Roman" pitchFamily="18" charset="0"/>
                <a:cs typeface="Times New Roman" pitchFamily="18" charset="0"/>
              </a:rPr>
              <a:t>Amazon </a:t>
            </a:r>
            <a:r>
              <a:rPr lang="en-IN" b="1" dirty="0" err="1">
                <a:latin typeface="Times New Roman" pitchFamily="18" charset="0"/>
                <a:cs typeface="Times New Roman" pitchFamily="18" charset="0"/>
              </a:rPr>
              <a:t>DynamoDB</a:t>
            </a:r>
            <a:r>
              <a:rPr lang="en-IN" dirty="0">
                <a:latin typeface="Times New Roman" pitchFamily="18" charset="0"/>
                <a:cs typeface="Times New Roman" pitchFamily="18" charset="0"/>
              </a:rPr>
              <a:t>—Provides managed </a:t>
            </a:r>
            <a:r>
              <a:rPr lang="en-IN" dirty="0" err="1">
                <a:latin typeface="Times New Roman" pitchFamily="18" charset="0"/>
                <a:cs typeface="Times New Roman" pitchFamily="18" charset="0"/>
              </a:rPr>
              <a:t>NoSQL</a:t>
            </a:r>
            <a:r>
              <a:rPr lang="en-IN" dirty="0">
                <a:latin typeface="Times New Roman" pitchFamily="18" charset="0"/>
                <a:cs typeface="Times New Roman" pitchFamily="18" charset="0"/>
              </a:rPr>
              <a:t> databases. </a:t>
            </a:r>
            <a:endParaRPr lang="en-US" dirty="0">
              <a:latin typeface="Times New Roman" pitchFamily="18" charset="0"/>
              <a:cs typeface="Times New Roman" pitchFamily="18" charset="0"/>
            </a:endParaRPr>
          </a:p>
          <a:p>
            <a:pPr lvl="0">
              <a:lnSpc>
                <a:spcPct val="150000"/>
              </a:lnSpc>
              <a:buFont typeface="Wingdings" pitchFamily="2" charset="2"/>
              <a:buChar char="Ø"/>
            </a:pPr>
            <a:r>
              <a:rPr lang="en-IN" b="1" dirty="0">
                <a:latin typeface="Times New Roman" pitchFamily="18" charset="0"/>
                <a:cs typeface="Times New Roman" pitchFamily="18" charset="0"/>
              </a:rPr>
              <a:t>Amazon Kinesis</a:t>
            </a:r>
            <a:r>
              <a:rPr lang="en-IN" dirty="0">
                <a:latin typeface="Times New Roman" pitchFamily="18" charset="0"/>
                <a:cs typeface="Times New Roman" pitchFamily="18" charset="0"/>
              </a:rPr>
              <a:t>—Enables real-time processing of streaming data at a massive scale. </a:t>
            </a:r>
          </a:p>
          <a:p>
            <a:pPr lvl="0">
              <a:lnSpc>
                <a:spcPct val="150000"/>
              </a:lnSpc>
              <a:buFont typeface="Wingdings" pitchFamily="2" charset="2"/>
              <a:buChar char="Ø"/>
            </a:pPr>
            <a:r>
              <a:rPr lang="en-IN" b="1" dirty="0">
                <a:latin typeface="Times New Roman" pitchFamily="18" charset="0"/>
                <a:cs typeface="Times New Roman" pitchFamily="18" charset="0"/>
              </a:rPr>
              <a:t>AWS Lambda</a:t>
            </a:r>
            <a:r>
              <a:rPr lang="en-IN" dirty="0">
                <a:latin typeface="Times New Roman" pitchFamily="18" charset="0"/>
                <a:cs typeface="Times New Roman" pitchFamily="18" charset="0"/>
              </a:rPr>
              <a:t>—Runs your code on virtual servers from Amazon EC2 in response to events. </a:t>
            </a:r>
            <a:endParaRPr lang="en-US" dirty="0">
              <a:latin typeface="Times New Roman" pitchFamily="18" charset="0"/>
              <a:cs typeface="Times New Roman" pitchFamily="18" charset="0"/>
            </a:endParaRPr>
          </a:p>
          <a:p>
            <a:pPr lvl="0">
              <a:lnSpc>
                <a:spcPct val="150000"/>
              </a:lnSpc>
              <a:buFont typeface="Wingdings" pitchFamily="2" charset="2"/>
              <a:buChar char="Ø"/>
            </a:pPr>
            <a:r>
              <a:rPr lang="en-IN" b="1" dirty="0">
                <a:latin typeface="Times New Roman" pitchFamily="18" charset="0"/>
                <a:cs typeface="Times New Roman" pitchFamily="18" charset="0"/>
              </a:rPr>
              <a:t>Amazon Simple Notification Service</a:t>
            </a:r>
            <a:r>
              <a:rPr lang="en-IN" dirty="0">
                <a:latin typeface="Times New Roman" pitchFamily="18" charset="0"/>
                <a:cs typeface="Times New Roman" pitchFamily="18" charset="0"/>
              </a:rPr>
              <a:t>—Sends or receives notifications. </a:t>
            </a:r>
            <a:endParaRPr lang="en-US" dirty="0">
              <a:latin typeface="Times New Roman" pitchFamily="18" charset="0"/>
              <a:cs typeface="Times New Roman" pitchFamily="18" charset="0"/>
            </a:endParaRPr>
          </a:p>
          <a:p>
            <a:pPr>
              <a:lnSpc>
                <a:spcPct val="150000"/>
              </a:lnSpc>
              <a:buFont typeface="Wingdings" pitchFamily="2" charset="2"/>
              <a:buChar char="Ø"/>
            </a:pPr>
            <a:r>
              <a:rPr lang="en-IN" b="1" dirty="0">
                <a:latin typeface="Times New Roman" pitchFamily="18" charset="0"/>
                <a:cs typeface="Times New Roman" pitchFamily="18" charset="0"/>
              </a:rPr>
              <a:t>Amazon Simple Queue Service</a:t>
            </a:r>
            <a:r>
              <a:rPr lang="en-IN" dirty="0">
                <a:latin typeface="Times New Roman" pitchFamily="18" charset="0"/>
                <a:cs typeface="Times New Roman" pitchFamily="18" charset="0"/>
              </a:rPr>
              <a:t>—Stores data</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65719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857224" y="2071678"/>
            <a:ext cx="7924800" cy="4391025"/>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a:stretch>
            <a:fillRect/>
          </a:stretch>
        </p:blipFill>
        <p:spPr bwMode="auto">
          <a:xfrm>
            <a:off x="2571736" y="0"/>
            <a:ext cx="4429156" cy="2072011"/>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70</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8" name="Picture 7" descr="&#10;                A high-level view of AWS IoT&#10;            "/>
          <p:cNvPicPr/>
          <p:nvPr/>
        </p:nvPicPr>
        <p:blipFill>
          <a:blip r:embed="rId3"/>
          <a:srcRect/>
          <a:stretch>
            <a:fillRect/>
          </a:stretch>
        </p:blipFill>
        <p:spPr bwMode="auto">
          <a:xfrm>
            <a:off x="1142976" y="3000372"/>
            <a:ext cx="6929486" cy="2857520"/>
          </a:xfrm>
          <a:prstGeom prst="rect">
            <a:avLst/>
          </a:prstGeom>
          <a:noFill/>
          <a:ln w="9525">
            <a:noFill/>
            <a:miter lim="800000"/>
            <a:headEnd/>
            <a:tailEnd/>
          </a:ln>
        </p:spPr>
      </p:pic>
      <p:sp>
        <p:nvSpPr>
          <p:cNvPr id="9" name="TextBox 8"/>
          <p:cNvSpPr txBox="1"/>
          <p:nvPr/>
        </p:nvSpPr>
        <p:spPr>
          <a:xfrm>
            <a:off x="2285984" y="1857364"/>
            <a:ext cx="5000660" cy="369332"/>
          </a:xfrm>
          <a:prstGeom prst="rect">
            <a:avLst/>
          </a:prstGeom>
          <a:noFill/>
        </p:spPr>
        <p:txBody>
          <a:bodyPr wrap="square" rtlCol="0">
            <a:spAutoFit/>
          </a:bodyPr>
          <a:lstStyle/>
          <a:p>
            <a:pPr algn="ctr"/>
            <a:r>
              <a:rPr lang="en-IN" b="1" dirty="0">
                <a:latin typeface="Times New Roman" pitchFamily="18" charset="0"/>
                <a:cs typeface="Times New Roman" pitchFamily="18" charset="0"/>
              </a:rPr>
              <a:t>AWS IOT Architecture</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19657198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71</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1285852" y="2571744"/>
            <a:ext cx="6858048" cy="3416320"/>
          </a:xfrm>
          <a:prstGeom prst="rect">
            <a:avLst/>
          </a:prstGeom>
          <a:noFill/>
        </p:spPr>
        <p:txBody>
          <a:bodyPr wrap="square" rtlCol="0">
            <a:spAutoFit/>
          </a:bodyPr>
          <a:lstStyle/>
          <a:p>
            <a:pPr>
              <a:buFont typeface="Wingdings" pitchFamily="2" charset="2"/>
              <a:buChar char="Ø"/>
            </a:pPr>
            <a:r>
              <a:rPr lang="en-IN" b="1" dirty="0">
                <a:latin typeface="Times New Roman" pitchFamily="18" charset="0"/>
                <a:cs typeface="Times New Roman" pitchFamily="18" charset="0"/>
              </a:rPr>
              <a:t>To create an AWS account:</a:t>
            </a:r>
            <a:endParaRPr lang="en-US" dirty="0">
              <a:latin typeface="Times New Roman" pitchFamily="18" charset="0"/>
              <a:cs typeface="Times New Roman" pitchFamily="18" charset="0"/>
            </a:endParaRPr>
          </a:p>
          <a:p>
            <a:pPr marL="1257300" lvl="2" indent="-342900">
              <a:buFont typeface="+mj-lt"/>
              <a:buAutoNum type="arabicPeriod"/>
            </a:pPr>
            <a:r>
              <a:rPr lang="en-IN" dirty="0">
                <a:latin typeface="Times New Roman" pitchFamily="18" charset="0"/>
                <a:cs typeface="Times New Roman" pitchFamily="18" charset="0"/>
              </a:rPr>
              <a:t>Open the AWS home page and choose </a:t>
            </a:r>
            <a:r>
              <a:rPr lang="en-IN" b="1" dirty="0">
                <a:latin typeface="Times New Roman" pitchFamily="18" charset="0"/>
                <a:cs typeface="Times New Roman" pitchFamily="18" charset="0"/>
              </a:rPr>
              <a:t>Create an AWS Account</a:t>
            </a:r>
            <a:r>
              <a:rPr lang="en-IN" dirty="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1257300" lvl="2" indent="-342900">
              <a:buFont typeface="+mj-lt"/>
              <a:buAutoNum type="arabicPeriod"/>
            </a:pPr>
            <a:r>
              <a:rPr lang="en-IN" dirty="0">
                <a:latin typeface="Times New Roman" pitchFamily="18" charset="0"/>
                <a:cs typeface="Times New Roman" pitchFamily="18" charset="0"/>
              </a:rPr>
              <a:t>Follow the online instructions. Part of the sign-up procedure involves receiving a phone call and entering a PIN using your phone's keypad.</a:t>
            </a:r>
            <a:endParaRPr lang="en-US" dirty="0">
              <a:latin typeface="Times New Roman" pitchFamily="18" charset="0"/>
              <a:cs typeface="Times New Roman" pitchFamily="18" charset="0"/>
            </a:endParaRPr>
          </a:p>
          <a:p>
            <a:pPr marL="1257300" lvl="2" indent="-342900">
              <a:buFont typeface="+mj-lt"/>
              <a:buAutoNum type="arabicPeriod"/>
            </a:pPr>
            <a:r>
              <a:rPr lang="en-IN" dirty="0">
                <a:latin typeface="Times New Roman" pitchFamily="18" charset="0"/>
                <a:cs typeface="Times New Roman" pitchFamily="18" charset="0"/>
              </a:rPr>
              <a:t>Sign in to the AWS Management Console and open the AWS </a:t>
            </a:r>
            <a:r>
              <a:rPr lang="en-IN" dirty="0" err="1">
                <a:latin typeface="Times New Roman" pitchFamily="18" charset="0"/>
                <a:cs typeface="Times New Roman" pitchFamily="18" charset="0"/>
              </a:rPr>
              <a:t>IoT</a:t>
            </a:r>
            <a:r>
              <a:rPr lang="en-IN" dirty="0">
                <a:latin typeface="Times New Roman" pitchFamily="18" charset="0"/>
                <a:cs typeface="Times New Roman" pitchFamily="18" charset="0"/>
              </a:rPr>
              <a:t> console.</a:t>
            </a:r>
            <a:endParaRPr lang="en-US" dirty="0">
              <a:latin typeface="Times New Roman" pitchFamily="18" charset="0"/>
              <a:cs typeface="Times New Roman" pitchFamily="18" charset="0"/>
            </a:endParaRPr>
          </a:p>
          <a:p>
            <a:pPr marL="1257300" lvl="2" indent="-342900">
              <a:buFont typeface="+mj-lt"/>
              <a:buAutoNum type="arabicPeriod"/>
            </a:pPr>
            <a:r>
              <a:rPr lang="en-IN" dirty="0">
                <a:latin typeface="Times New Roman" pitchFamily="18" charset="0"/>
                <a:cs typeface="Times New Roman" pitchFamily="18" charset="0"/>
              </a:rPr>
              <a:t>On the </a:t>
            </a:r>
            <a:r>
              <a:rPr lang="en-IN" b="1" dirty="0">
                <a:latin typeface="Times New Roman" pitchFamily="18" charset="0"/>
                <a:cs typeface="Times New Roman" pitchFamily="18" charset="0"/>
              </a:rPr>
              <a:t>Welcome</a:t>
            </a:r>
            <a:r>
              <a:rPr lang="en-IN" dirty="0">
                <a:latin typeface="Times New Roman" pitchFamily="18" charset="0"/>
                <a:cs typeface="Times New Roman" pitchFamily="18" charset="0"/>
              </a:rPr>
              <a:t> page, choose </a:t>
            </a:r>
            <a:r>
              <a:rPr lang="en-IN" b="1" dirty="0">
                <a:latin typeface="Times New Roman" pitchFamily="18" charset="0"/>
                <a:cs typeface="Times New Roman" pitchFamily="18" charset="0"/>
              </a:rPr>
              <a:t>Get started</a:t>
            </a:r>
            <a:r>
              <a:rPr lang="en-IN" dirty="0">
                <a:latin typeface="Times New Roman" pitchFamily="18" charset="0"/>
                <a:cs typeface="Times New Roman" pitchFamily="18" charset="0"/>
              </a:rPr>
              <a:t>.</a:t>
            </a:r>
          </a:p>
          <a:p>
            <a:pPr marL="1257300" lvl="2" indent="-342900"/>
            <a:endParaRPr lang="en-IN" b="1" dirty="0"/>
          </a:p>
          <a:p>
            <a:pPr marL="342900" indent="-342900">
              <a:buFont typeface="Wingdings" pitchFamily="2" charset="2"/>
              <a:buChar char="Ø"/>
            </a:pPr>
            <a:r>
              <a:rPr lang="en-IN" b="1" dirty="0">
                <a:latin typeface="Times New Roman" pitchFamily="18" charset="0"/>
                <a:cs typeface="Times New Roman" pitchFamily="18" charset="0"/>
              </a:rPr>
              <a:t>Register a Device in the Registry</a:t>
            </a:r>
            <a:endParaRPr lang="en-US"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19657198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72</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8" name="Picture 7" descr="https://docs.aws.amazon.com/iot/latest/developerguide/images/first-visit.png"/>
          <p:cNvPicPr/>
          <p:nvPr/>
        </p:nvPicPr>
        <p:blipFill>
          <a:blip r:embed="rId3"/>
          <a:srcRect/>
          <a:stretch>
            <a:fillRect/>
          </a:stretch>
        </p:blipFill>
        <p:spPr bwMode="auto">
          <a:xfrm>
            <a:off x="785786" y="2357430"/>
            <a:ext cx="3714776" cy="2643206"/>
          </a:xfrm>
          <a:prstGeom prst="rect">
            <a:avLst/>
          </a:prstGeom>
          <a:noFill/>
          <a:ln w="9525">
            <a:noFill/>
            <a:miter lim="800000"/>
            <a:headEnd/>
            <a:tailEnd/>
          </a:ln>
        </p:spPr>
      </p:pic>
      <p:pic>
        <p:nvPicPr>
          <p:cNvPr id="9" name="Picture 8" descr="https://docs.aws.amazon.com/iot/latest/developerguide/images/no-things-yet.png"/>
          <p:cNvPicPr/>
          <p:nvPr/>
        </p:nvPicPr>
        <p:blipFill>
          <a:blip r:embed="rId4"/>
          <a:srcRect/>
          <a:stretch>
            <a:fillRect/>
          </a:stretch>
        </p:blipFill>
        <p:spPr bwMode="auto">
          <a:xfrm>
            <a:off x="5000628" y="2285992"/>
            <a:ext cx="3643338" cy="2714644"/>
          </a:xfrm>
          <a:prstGeom prst="rect">
            <a:avLst/>
          </a:prstGeom>
          <a:noFill/>
          <a:ln w="9525">
            <a:noFill/>
            <a:miter lim="800000"/>
            <a:headEnd/>
            <a:tailEnd/>
          </a:ln>
        </p:spPr>
      </p:pic>
      <p:sp>
        <p:nvSpPr>
          <p:cNvPr id="10" name="TextBox 9"/>
          <p:cNvSpPr txBox="1"/>
          <p:nvPr/>
        </p:nvSpPr>
        <p:spPr>
          <a:xfrm>
            <a:off x="1000100" y="5357826"/>
            <a:ext cx="7143800" cy="369332"/>
          </a:xfrm>
          <a:prstGeom prst="rect">
            <a:avLst/>
          </a:prstGeom>
          <a:noFill/>
        </p:spPr>
        <p:txBody>
          <a:bodyPr wrap="square" rtlCol="0">
            <a:spAutoFit/>
          </a:bodyPr>
          <a:lstStyle/>
          <a:p>
            <a:pPr algn="ctr"/>
            <a:r>
              <a:rPr lang="en-IN" b="1" dirty="0">
                <a:latin typeface="Times New Roman" pitchFamily="18" charset="0"/>
                <a:cs typeface="Times New Roman" pitchFamily="18" charset="0"/>
              </a:rPr>
              <a:t>Creation and Registering </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19657198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73</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8" name="Picture 7" descr="https://docs.aws.amazon.com/iot/latest/developerguide/images/certificate-create2.png"/>
          <p:cNvPicPr/>
          <p:nvPr/>
        </p:nvPicPr>
        <p:blipFill>
          <a:blip r:embed="rId3"/>
          <a:srcRect/>
          <a:stretch>
            <a:fillRect/>
          </a:stretch>
        </p:blipFill>
        <p:spPr bwMode="auto">
          <a:xfrm>
            <a:off x="2143108" y="1785927"/>
            <a:ext cx="5000660" cy="3357586"/>
          </a:xfrm>
          <a:prstGeom prst="rect">
            <a:avLst/>
          </a:prstGeom>
          <a:noFill/>
          <a:ln w="9525">
            <a:noFill/>
            <a:miter lim="800000"/>
            <a:headEnd/>
            <a:tailEnd/>
          </a:ln>
        </p:spPr>
      </p:pic>
      <p:sp>
        <p:nvSpPr>
          <p:cNvPr id="9" name="TextBox 8"/>
          <p:cNvSpPr txBox="1"/>
          <p:nvPr/>
        </p:nvSpPr>
        <p:spPr>
          <a:xfrm>
            <a:off x="1928794" y="5429264"/>
            <a:ext cx="4643470" cy="369332"/>
          </a:xfrm>
          <a:prstGeom prst="rect">
            <a:avLst/>
          </a:prstGeom>
          <a:noFill/>
        </p:spPr>
        <p:txBody>
          <a:bodyPr wrap="square" rtlCol="0">
            <a:spAutoFit/>
          </a:bodyPr>
          <a:lstStyle/>
          <a:p>
            <a:pPr algn="ctr"/>
            <a:r>
              <a:rPr lang="en-IN" b="1" dirty="0">
                <a:latin typeface="Times New Roman" pitchFamily="18" charset="0"/>
                <a:cs typeface="Times New Roman" pitchFamily="18" charset="0"/>
              </a:rPr>
              <a:t>Certificate Activation</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19657198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74</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857224" y="2000240"/>
            <a:ext cx="7715304" cy="3277820"/>
          </a:xfrm>
          <a:prstGeom prst="rect">
            <a:avLst/>
          </a:prstGeom>
          <a:noFill/>
        </p:spPr>
        <p:txBody>
          <a:bodyPr wrap="square" rtlCol="0">
            <a:spAutoFit/>
          </a:bodyPr>
          <a:lstStyle/>
          <a:p>
            <a:pPr lvl="0" algn="just">
              <a:lnSpc>
                <a:spcPct val="150000"/>
              </a:lnSpc>
            </a:pPr>
            <a:r>
              <a:rPr lang="en-IN" b="1" dirty="0">
                <a:latin typeface="Times New Roman" pitchFamily="18" charset="0"/>
                <a:cs typeface="Times New Roman" pitchFamily="18" charset="0"/>
              </a:rPr>
              <a:t>Creation of Policy</a:t>
            </a:r>
          </a:p>
          <a:p>
            <a:pPr marL="342900" lvl="0" indent="-342900" algn="just">
              <a:lnSpc>
                <a:spcPct val="150000"/>
              </a:lnSpc>
              <a:buFont typeface="+mj-lt"/>
              <a:buAutoNum type="arabicPeriod"/>
            </a:pPr>
            <a:r>
              <a:rPr lang="en-IN" dirty="0">
                <a:latin typeface="Times New Roman" pitchFamily="18" charset="0"/>
                <a:cs typeface="Times New Roman" pitchFamily="18" charset="0"/>
              </a:rPr>
              <a:t>In the left navigation pane, choose </a:t>
            </a:r>
            <a:r>
              <a:rPr lang="en-IN" b="1" dirty="0">
                <a:latin typeface="Times New Roman" pitchFamily="18" charset="0"/>
                <a:cs typeface="Times New Roman" pitchFamily="18" charset="0"/>
              </a:rPr>
              <a:t>Secure</a:t>
            </a:r>
            <a:r>
              <a:rPr lang="en-IN" dirty="0">
                <a:latin typeface="Times New Roman" pitchFamily="18" charset="0"/>
                <a:cs typeface="Times New Roman" pitchFamily="18" charset="0"/>
              </a:rPr>
              <a:t>, and then </a:t>
            </a:r>
            <a:r>
              <a:rPr lang="en-IN" b="1" dirty="0">
                <a:latin typeface="Times New Roman" pitchFamily="18" charset="0"/>
                <a:cs typeface="Times New Roman" pitchFamily="18" charset="0"/>
              </a:rPr>
              <a:t>Policies</a:t>
            </a:r>
            <a:r>
              <a:rPr lang="en-IN" dirty="0">
                <a:latin typeface="Times New Roman" pitchFamily="18" charset="0"/>
                <a:cs typeface="Times New Roman" pitchFamily="18" charset="0"/>
              </a:rPr>
              <a:t>. On the </a:t>
            </a:r>
            <a:r>
              <a:rPr lang="en-IN" b="1" dirty="0">
                <a:latin typeface="Times New Roman" pitchFamily="18" charset="0"/>
                <a:cs typeface="Times New Roman" pitchFamily="18" charset="0"/>
              </a:rPr>
              <a:t>You don't have a policy yet</a:t>
            </a:r>
            <a:r>
              <a:rPr lang="en-IN" dirty="0">
                <a:latin typeface="Times New Roman" pitchFamily="18" charset="0"/>
                <a:cs typeface="Times New Roman" pitchFamily="18" charset="0"/>
              </a:rPr>
              <a:t> page, choose </a:t>
            </a:r>
            <a:r>
              <a:rPr lang="en-IN" b="1" dirty="0">
                <a:latin typeface="Times New Roman" pitchFamily="18" charset="0"/>
                <a:cs typeface="Times New Roman" pitchFamily="18" charset="0"/>
              </a:rPr>
              <a:t>Create a policy</a:t>
            </a:r>
            <a:r>
              <a:rPr lang="en-IN" dirty="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342900" lvl="0" indent="-342900" algn="just">
              <a:lnSpc>
                <a:spcPct val="150000"/>
              </a:lnSpc>
              <a:buFont typeface="+mj-lt"/>
              <a:buAutoNum type="arabicPeriod"/>
            </a:pPr>
            <a:r>
              <a:rPr lang="en-IN" dirty="0">
                <a:latin typeface="Times New Roman" pitchFamily="18" charset="0"/>
                <a:cs typeface="Times New Roman" pitchFamily="18" charset="0"/>
              </a:rPr>
              <a:t>On the </a:t>
            </a:r>
            <a:r>
              <a:rPr lang="en-IN" b="1" dirty="0">
                <a:latin typeface="Times New Roman" pitchFamily="18" charset="0"/>
                <a:cs typeface="Times New Roman" pitchFamily="18" charset="0"/>
              </a:rPr>
              <a:t>Create a policy</a:t>
            </a:r>
            <a:r>
              <a:rPr lang="en-IN" dirty="0">
                <a:latin typeface="Times New Roman" pitchFamily="18" charset="0"/>
                <a:cs typeface="Times New Roman" pitchFamily="18" charset="0"/>
              </a:rPr>
              <a:t> page, in the </a:t>
            </a:r>
            <a:r>
              <a:rPr lang="en-IN" b="1" dirty="0">
                <a:latin typeface="Times New Roman" pitchFamily="18" charset="0"/>
                <a:cs typeface="Times New Roman" pitchFamily="18" charset="0"/>
              </a:rPr>
              <a:t>Name</a:t>
            </a:r>
            <a:r>
              <a:rPr lang="en-IN" dirty="0">
                <a:latin typeface="Times New Roman" pitchFamily="18" charset="0"/>
                <a:cs typeface="Times New Roman" pitchFamily="18" charset="0"/>
              </a:rPr>
              <a:t> field, type a name for the policy (for </a:t>
            </a:r>
            <a:r>
              <a:rPr lang="en-IN" dirty="0" err="1">
                <a:latin typeface="Times New Roman" pitchFamily="18" charset="0"/>
                <a:cs typeface="Times New Roman" pitchFamily="18" charset="0"/>
              </a:rPr>
              <a:t>example,</a:t>
            </a:r>
            <a:r>
              <a:rPr lang="en-IN" b="1" dirty="0" err="1">
                <a:latin typeface="Times New Roman" pitchFamily="18" charset="0"/>
                <a:cs typeface="Times New Roman" pitchFamily="18" charset="0"/>
              </a:rPr>
              <a:t>MyIoTButtonPolicy</a:t>
            </a:r>
            <a:r>
              <a:rPr lang="en-IN" dirty="0">
                <a:latin typeface="Times New Roman" pitchFamily="18" charset="0"/>
                <a:cs typeface="Times New Roman" pitchFamily="18" charset="0"/>
              </a:rPr>
              <a:t>). In the </a:t>
            </a:r>
            <a:r>
              <a:rPr lang="en-IN" b="1" dirty="0">
                <a:latin typeface="Times New Roman" pitchFamily="18" charset="0"/>
                <a:cs typeface="Times New Roman" pitchFamily="18" charset="0"/>
              </a:rPr>
              <a:t>Action</a:t>
            </a:r>
            <a:r>
              <a:rPr lang="en-IN" dirty="0">
                <a:latin typeface="Times New Roman" pitchFamily="18" charset="0"/>
                <a:cs typeface="Times New Roman" pitchFamily="18" charset="0"/>
              </a:rPr>
              <a:t> field, type </a:t>
            </a:r>
            <a:r>
              <a:rPr lang="en-IN" b="1" dirty="0" err="1">
                <a:latin typeface="Times New Roman" pitchFamily="18" charset="0"/>
                <a:cs typeface="Times New Roman" pitchFamily="18" charset="0"/>
              </a:rPr>
              <a:t>iot:Connect</a:t>
            </a:r>
            <a:r>
              <a:rPr lang="en-IN" dirty="0">
                <a:latin typeface="Times New Roman" pitchFamily="18" charset="0"/>
                <a:cs typeface="Times New Roman" pitchFamily="18" charset="0"/>
              </a:rPr>
              <a:t>. In the </a:t>
            </a:r>
            <a:r>
              <a:rPr lang="en-IN" b="1" dirty="0">
                <a:latin typeface="Times New Roman" pitchFamily="18" charset="0"/>
                <a:cs typeface="Times New Roman" pitchFamily="18" charset="0"/>
              </a:rPr>
              <a:t>Resource ARN</a:t>
            </a:r>
            <a:r>
              <a:rPr lang="en-IN" dirty="0">
                <a:latin typeface="Times New Roman" pitchFamily="18" charset="0"/>
                <a:cs typeface="Times New Roman" pitchFamily="18" charset="0"/>
              </a:rPr>
              <a:t> field, type *. Select the Allow checkbox. This allows all clients to connect to AWS </a:t>
            </a:r>
            <a:r>
              <a:rPr lang="en-IN" dirty="0" err="1">
                <a:latin typeface="Times New Roman" pitchFamily="18" charset="0"/>
                <a:cs typeface="Times New Roman" pitchFamily="18" charset="0"/>
              </a:rPr>
              <a:t>IoT</a:t>
            </a:r>
            <a:r>
              <a:rPr lang="en-IN" dirty="0">
                <a:latin typeface="Times New Roman" pitchFamily="18" charset="0"/>
                <a:cs typeface="Times New Roman" pitchFamily="18" charset="0"/>
              </a:rPr>
              <a:t>.</a:t>
            </a:r>
            <a:endParaRPr lang="en-US"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19657198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75</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8" name="Picture 7" descr="https://docs.aws.amazon.com/iot/latest/developerguide/images/certificate-page.png"/>
          <p:cNvPicPr/>
          <p:nvPr/>
        </p:nvPicPr>
        <p:blipFill>
          <a:blip r:embed="rId3"/>
          <a:srcRect/>
          <a:stretch>
            <a:fillRect/>
          </a:stretch>
        </p:blipFill>
        <p:spPr bwMode="auto">
          <a:xfrm>
            <a:off x="2357422" y="2285992"/>
            <a:ext cx="5072098" cy="2428892"/>
          </a:xfrm>
          <a:prstGeom prst="rect">
            <a:avLst/>
          </a:prstGeom>
          <a:noFill/>
          <a:ln w="9525">
            <a:noFill/>
            <a:miter lim="800000"/>
            <a:headEnd/>
            <a:tailEnd/>
          </a:ln>
        </p:spPr>
      </p:pic>
      <p:sp>
        <p:nvSpPr>
          <p:cNvPr id="9" name="TextBox 8"/>
          <p:cNvSpPr txBox="1"/>
          <p:nvPr/>
        </p:nvSpPr>
        <p:spPr>
          <a:xfrm>
            <a:off x="2571736" y="5072074"/>
            <a:ext cx="5643602" cy="369332"/>
          </a:xfrm>
          <a:prstGeom prst="rect">
            <a:avLst/>
          </a:prstGeom>
          <a:noFill/>
        </p:spPr>
        <p:txBody>
          <a:bodyPr wrap="square" rtlCol="0">
            <a:spAutoFit/>
          </a:bodyPr>
          <a:lstStyle/>
          <a:p>
            <a:pPr algn="ctr"/>
            <a:r>
              <a:rPr lang="en-IN" b="1" dirty="0">
                <a:latin typeface="Times New Roman" pitchFamily="18" charset="0"/>
                <a:cs typeface="Times New Roman" pitchFamily="18" charset="0"/>
              </a:rPr>
              <a:t>Attach an AWS </a:t>
            </a:r>
            <a:r>
              <a:rPr lang="en-IN" b="1" dirty="0" err="1">
                <a:latin typeface="Times New Roman" pitchFamily="18" charset="0"/>
                <a:cs typeface="Times New Roman" pitchFamily="18" charset="0"/>
              </a:rPr>
              <a:t>IoT</a:t>
            </a:r>
            <a:r>
              <a:rPr lang="en-IN" b="1" dirty="0">
                <a:latin typeface="Times New Roman" pitchFamily="18" charset="0"/>
                <a:cs typeface="Times New Roman" pitchFamily="18" charset="0"/>
              </a:rPr>
              <a:t> Policy to a Device Certificate</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65719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76</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714348" y="2357430"/>
            <a:ext cx="7929618" cy="4524315"/>
          </a:xfrm>
          <a:prstGeom prst="rect">
            <a:avLst/>
          </a:prstGeom>
          <a:noFill/>
        </p:spPr>
        <p:txBody>
          <a:bodyPr wrap="square" rtlCol="0">
            <a:spAutoFit/>
          </a:bodyPr>
          <a:lstStyle/>
          <a:p>
            <a:pPr algn="ctr">
              <a:lnSpc>
                <a:spcPct val="150000"/>
              </a:lnSpc>
            </a:pPr>
            <a:r>
              <a:rPr lang="en-IN" b="1" dirty="0">
                <a:latin typeface="Times New Roman" pitchFamily="18" charset="0"/>
                <a:cs typeface="Times New Roman" pitchFamily="18" charset="0"/>
              </a:rPr>
              <a:t>Attach a Certificate to a Thing</a:t>
            </a:r>
            <a:endParaRPr lang="en-US" dirty="0">
              <a:latin typeface="Times New Roman" pitchFamily="18" charset="0"/>
              <a:cs typeface="Times New Roman" pitchFamily="18" charset="0"/>
            </a:endParaRPr>
          </a:p>
          <a:p>
            <a:pPr marL="342900" lvl="0" indent="-342900" algn="just">
              <a:lnSpc>
                <a:spcPct val="150000"/>
              </a:lnSpc>
              <a:buFont typeface="+mj-lt"/>
              <a:buAutoNum type="arabicPeriod"/>
            </a:pPr>
            <a:r>
              <a:rPr lang="en-IN" dirty="0">
                <a:latin typeface="Times New Roman" pitchFamily="18" charset="0"/>
                <a:cs typeface="Times New Roman" pitchFamily="18" charset="0"/>
              </a:rPr>
              <a:t>In the box for the certificate you created, choose </a:t>
            </a:r>
            <a:r>
              <a:rPr lang="en-IN" b="1" dirty="0">
                <a:latin typeface="Times New Roman" pitchFamily="18" charset="0"/>
                <a:cs typeface="Times New Roman" pitchFamily="18" charset="0"/>
              </a:rPr>
              <a:t>...</a:t>
            </a:r>
            <a:r>
              <a:rPr lang="en-IN" dirty="0">
                <a:latin typeface="Times New Roman" pitchFamily="18" charset="0"/>
                <a:cs typeface="Times New Roman" pitchFamily="18" charset="0"/>
              </a:rPr>
              <a:t> to open a drop-down menu, and then choose </a:t>
            </a:r>
            <a:r>
              <a:rPr lang="en-IN" b="1" dirty="0">
                <a:latin typeface="Times New Roman" pitchFamily="18" charset="0"/>
                <a:cs typeface="Times New Roman" pitchFamily="18" charset="0"/>
              </a:rPr>
              <a:t>Attach thing</a:t>
            </a:r>
            <a:r>
              <a:rPr lang="en-IN" dirty="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342900" lvl="0" indent="-342900" algn="just">
              <a:lnSpc>
                <a:spcPct val="150000"/>
              </a:lnSpc>
              <a:buFont typeface="+mj-lt"/>
              <a:buAutoNum type="arabicPeriod"/>
            </a:pPr>
            <a:r>
              <a:rPr lang="en-IN" dirty="0">
                <a:latin typeface="Times New Roman" pitchFamily="18" charset="0"/>
                <a:cs typeface="Times New Roman" pitchFamily="18" charset="0"/>
              </a:rPr>
              <a:t>In the </a:t>
            </a:r>
            <a:r>
              <a:rPr lang="en-IN" b="1" dirty="0">
                <a:latin typeface="Times New Roman" pitchFamily="18" charset="0"/>
                <a:cs typeface="Times New Roman" pitchFamily="18" charset="0"/>
              </a:rPr>
              <a:t>Attach things to certificate(s)</a:t>
            </a:r>
            <a:r>
              <a:rPr lang="en-IN" dirty="0">
                <a:latin typeface="Times New Roman" pitchFamily="18" charset="0"/>
                <a:cs typeface="Times New Roman" pitchFamily="18" charset="0"/>
              </a:rPr>
              <a:t> dialog box, select the check box next to the thing you registered, and then choose </a:t>
            </a:r>
            <a:r>
              <a:rPr lang="en-IN" b="1" dirty="0">
                <a:latin typeface="Times New Roman" pitchFamily="18" charset="0"/>
                <a:cs typeface="Times New Roman" pitchFamily="18" charset="0"/>
              </a:rPr>
              <a:t>Attach</a:t>
            </a:r>
            <a:r>
              <a:rPr lang="en-IN" dirty="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342900" lvl="0" indent="-342900" algn="just">
              <a:lnSpc>
                <a:spcPct val="150000"/>
              </a:lnSpc>
              <a:buFont typeface="+mj-lt"/>
              <a:buAutoNum type="arabicPeriod"/>
            </a:pPr>
            <a:r>
              <a:rPr lang="en-IN" dirty="0">
                <a:latin typeface="Times New Roman" pitchFamily="18" charset="0"/>
                <a:cs typeface="Times New Roman" pitchFamily="18" charset="0"/>
              </a:rPr>
              <a:t>To verify the thing is attached, select the box representing the certificate.</a:t>
            </a:r>
            <a:endParaRPr lang="en-US" dirty="0">
              <a:latin typeface="Times New Roman" pitchFamily="18" charset="0"/>
              <a:cs typeface="Times New Roman" pitchFamily="18" charset="0"/>
            </a:endParaRPr>
          </a:p>
          <a:p>
            <a:pPr marL="342900" lvl="0" indent="-342900" algn="just">
              <a:lnSpc>
                <a:spcPct val="150000"/>
              </a:lnSpc>
              <a:buFont typeface="+mj-lt"/>
              <a:buAutoNum type="arabicPeriod"/>
            </a:pPr>
            <a:r>
              <a:rPr lang="en-IN" dirty="0">
                <a:latin typeface="Times New Roman" pitchFamily="18" charset="0"/>
                <a:cs typeface="Times New Roman" pitchFamily="18" charset="0"/>
              </a:rPr>
              <a:t>On the </a:t>
            </a:r>
            <a:r>
              <a:rPr lang="en-IN" b="1" dirty="0">
                <a:latin typeface="Times New Roman" pitchFamily="18" charset="0"/>
                <a:cs typeface="Times New Roman" pitchFamily="18" charset="0"/>
              </a:rPr>
              <a:t>Details</a:t>
            </a:r>
            <a:r>
              <a:rPr lang="en-IN" dirty="0">
                <a:latin typeface="Times New Roman" pitchFamily="18" charset="0"/>
                <a:cs typeface="Times New Roman" pitchFamily="18" charset="0"/>
              </a:rPr>
              <a:t> page for the certificate, in the left navigation pane, choose </a:t>
            </a:r>
            <a:r>
              <a:rPr lang="en-IN" b="1" dirty="0">
                <a:latin typeface="Times New Roman" pitchFamily="18" charset="0"/>
                <a:cs typeface="Times New Roman" pitchFamily="18" charset="0"/>
              </a:rPr>
              <a:t>Things</a:t>
            </a:r>
            <a:r>
              <a:rPr lang="en-IN" dirty="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342900" lvl="0" indent="-342900" algn="just">
              <a:lnSpc>
                <a:spcPct val="150000"/>
              </a:lnSpc>
              <a:buFont typeface="+mj-lt"/>
              <a:buAutoNum type="arabicPeriod"/>
            </a:pPr>
            <a:r>
              <a:rPr lang="en-IN" dirty="0">
                <a:latin typeface="Times New Roman" pitchFamily="18" charset="0"/>
                <a:cs typeface="Times New Roman" pitchFamily="18" charset="0"/>
              </a:rPr>
              <a:t>To verify the policy is attached, on the </a:t>
            </a:r>
            <a:r>
              <a:rPr lang="en-IN" b="1" dirty="0">
                <a:latin typeface="Times New Roman" pitchFamily="18" charset="0"/>
                <a:cs typeface="Times New Roman" pitchFamily="18" charset="0"/>
              </a:rPr>
              <a:t>Details</a:t>
            </a:r>
            <a:r>
              <a:rPr lang="en-IN" dirty="0">
                <a:latin typeface="Times New Roman" pitchFamily="18" charset="0"/>
                <a:cs typeface="Times New Roman" pitchFamily="18" charset="0"/>
              </a:rPr>
              <a:t> page for the certificate, in the left navigation pane, choose </a:t>
            </a:r>
            <a:r>
              <a:rPr lang="en-IN" b="1" dirty="0">
                <a:latin typeface="Times New Roman" pitchFamily="18" charset="0"/>
                <a:cs typeface="Times New Roman" pitchFamily="18" charset="0"/>
              </a:rPr>
              <a:t>Policies</a:t>
            </a:r>
            <a:r>
              <a:rPr lang="en-IN" dirty="0">
                <a:latin typeface="Times New Roman" pitchFamily="18" charset="0"/>
                <a:cs typeface="Times New Roman" pitchFamily="18" charset="0"/>
              </a:rPr>
              <a:t>.</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65719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77</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1571604" y="2500306"/>
            <a:ext cx="5000660" cy="1754326"/>
          </a:xfrm>
          <a:prstGeom prst="rect">
            <a:avLst/>
          </a:prstGeom>
          <a:noFill/>
        </p:spPr>
        <p:txBody>
          <a:bodyPr wrap="square" rtlCol="0">
            <a:spAutoFit/>
          </a:bodyPr>
          <a:lstStyle/>
          <a:p>
            <a:pPr marL="342900" indent="-342900">
              <a:lnSpc>
                <a:spcPct val="150000"/>
              </a:lnSpc>
              <a:buFont typeface="Wingdings" pitchFamily="2" charset="2"/>
              <a:buChar char="Ø"/>
            </a:pPr>
            <a:r>
              <a:rPr lang="en-IN" b="1" dirty="0">
                <a:latin typeface="Times New Roman" pitchFamily="18" charset="0"/>
                <a:cs typeface="Times New Roman" pitchFamily="18" charset="0"/>
              </a:rPr>
              <a:t>Configure Your Device and Button</a:t>
            </a:r>
          </a:p>
          <a:p>
            <a:pPr marL="342900" indent="-342900">
              <a:lnSpc>
                <a:spcPct val="150000"/>
              </a:lnSpc>
              <a:buFont typeface="Wingdings" pitchFamily="2" charset="2"/>
              <a:buChar char="Ø"/>
            </a:pPr>
            <a:r>
              <a:rPr lang="en-IN" b="1" dirty="0">
                <a:latin typeface="Times New Roman" pitchFamily="18" charset="0"/>
                <a:cs typeface="Times New Roman" pitchFamily="18" charset="0"/>
              </a:rPr>
              <a:t>Turn on your device</a:t>
            </a:r>
          </a:p>
          <a:p>
            <a:pPr marL="342900" indent="-342900">
              <a:lnSpc>
                <a:spcPct val="150000"/>
              </a:lnSpc>
              <a:buFont typeface="Wingdings" pitchFamily="2" charset="2"/>
              <a:buChar char="Ø"/>
            </a:pPr>
            <a:r>
              <a:rPr lang="en-IN" b="1" dirty="0">
                <a:latin typeface="Times New Roman" pitchFamily="18" charset="0"/>
                <a:cs typeface="Times New Roman" pitchFamily="18" charset="0"/>
              </a:rPr>
              <a:t>Configure a Different Device</a:t>
            </a:r>
          </a:p>
          <a:p>
            <a:pPr marL="342900" indent="-342900">
              <a:lnSpc>
                <a:spcPct val="150000"/>
              </a:lnSpc>
              <a:buFont typeface="Wingdings" pitchFamily="2" charset="2"/>
              <a:buChar char="Ø"/>
            </a:pPr>
            <a:r>
              <a:rPr lang="en-IN" b="1" dirty="0">
                <a:latin typeface="Times New Roman" pitchFamily="18" charset="0"/>
                <a:cs typeface="Times New Roman" pitchFamily="18" charset="0"/>
              </a:rPr>
              <a:t>Configure and Test Rules</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19657198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78</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10" name="TextBox 9"/>
          <p:cNvSpPr txBox="1"/>
          <p:nvPr/>
        </p:nvSpPr>
        <p:spPr>
          <a:xfrm>
            <a:off x="2500298" y="3143248"/>
            <a:ext cx="4500594" cy="369332"/>
          </a:xfrm>
          <a:prstGeom prst="rect">
            <a:avLst/>
          </a:prstGeom>
          <a:noFill/>
        </p:spPr>
        <p:txBody>
          <a:bodyPr wrap="square" rtlCol="0">
            <a:spAutoFit/>
          </a:bodyPr>
          <a:lstStyle/>
          <a:p>
            <a:pPr algn="ctr"/>
            <a:r>
              <a:rPr lang="en-IN" b="1" dirty="0">
                <a:latin typeface="Times New Roman" pitchFamily="18" charset="0"/>
                <a:cs typeface="Times New Roman" pitchFamily="18" charset="0"/>
              </a:rPr>
              <a:t>5. Cloud Based </a:t>
            </a:r>
            <a:r>
              <a:rPr lang="en-IN" b="1" dirty="0" err="1">
                <a:latin typeface="Times New Roman" pitchFamily="18" charset="0"/>
                <a:cs typeface="Times New Roman" pitchFamily="18" charset="0"/>
              </a:rPr>
              <a:t>IoT</a:t>
            </a:r>
            <a:r>
              <a:rPr lang="en-IN" b="1" dirty="0">
                <a:latin typeface="Times New Roman" pitchFamily="18" charset="0"/>
                <a:cs typeface="Times New Roman" pitchFamily="18" charset="0"/>
              </a:rPr>
              <a:t> Platforms</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19657198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79</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9" name="TextBox 8"/>
          <p:cNvSpPr txBox="1"/>
          <p:nvPr/>
        </p:nvSpPr>
        <p:spPr>
          <a:xfrm>
            <a:off x="3786182" y="2714620"/>
            <a:ext cx="2286016" cy="646331"/>
          </a:xfrm>
          <a:prstGeom prst="rect">
            <a:avLst/>
          </a:prstGeom>
          <a:noFill/>
        </p:spPr>
        <p:txBody>
          <a:bodyPr wrap="square" rtlCol="0">
            <a:spAutoFit/>
          </a:bodyPr>
          <a:lstStyle/>
          <a:p>
            <a:pPr marL="342900" indent="-342900">
              <a:buFont typeface="+mj-lt"/>
              <a:buAutoNum type="arabicPeriod"/>
            </a:pPr>
            <a:r>
              <a:rPr lang="en-US" b="1" dirty="0">
                <a:latin typeface="Times New Roman" pitchFamily="18" charset="0"/>
                <a:cs typeface="Times New Roman" pitchFamily="18" charset="0"/>
              </a:rPr>
              <a:t>IBM Watson </a:t>
            </a:r>
          </a:p>
          <a:p>
            <a:pPr marL="342900" indent="-342900">
              <a:buFont typeface="+mj-lt"/>
              <a:buAutoNum type="arabicPeriod"/>
            </a:pPr>
            <a:r>
              <a:rPr lang="en-US" b="1" dirty="0">
                <a:latin typeface="Times New Roman" pitchFamily="18" charset="0"/>
                <a:cs typeface="Times New Roman" pitchFamily="18" charset="0"/>
              </a:rPr>
              <a:t>Google cloud</a:t>
            </a:r>
          </a:p>
        </p:txBody>
      </p:sp>
    </p:spTree>
    <p:extLst>
      <p:ext uri="{BB962C8B-B14F-4D97-AF65-F5344CB8AC3E}">
        <p14:creationId xmlns:p14="http://schemas.microsoft.com/office/powerpoint/2010/main" val="1965719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8</a:t>
            </a:fld>
            <a:endParaRPr lang="en-IN"/>
          </a:p>
        </p:txBody>
      </p:sp>
      <p:pic>
        <p:nvPicPr>
          <p:cNvPr id="6" name="Picture 2"/>
          <p:cNvPicPr>
            <a:picLocks noChangeAspect="1" noChangeArrowheads="1"/>
          </p:cNvPicPr>
          <p:nvPr/>
        </p:nvPicPr>
        <p:blipFill>
          <a:blip r:embed="rId2"/>
          <a:srcRect/>
          <a:stretch>
            <a:fillRect/>
          </a:stretch>
        </p:blipFill>
        <p:spPr bwMode="auto">
          <a:xfrm>
            <a:off x="2571736" y="0"/>
            <a:ext cx="4429156" cy="2072011"/>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9" name="TextBox 8"/>
          <p:cNvSpPr txBox="1"/>
          <p:nvPr/>
        </p:nvSpPr>
        <p:spPr>
          <a:xfrm>
            <a:off x="2714612" y="3214686"/>
            <a:ext cx="4429156" cy="1200329"/>
          </a:xfrm>
          <a:prstGeom prst="rect">
            <a:avLst/>
          </a:prstGeom>
          <a:noFill/>
        </p:spPr>
        <p:txBody>
          <a:bodyPr wrap="square" rtlCol="0">
            <a:spAutoFit/>
          </a:bodyPr>
          <a:lstStyle/>
          <a:p>
            <a:pPr lvl="0">
              <a:buFont typeface="Wingdings" pitchFamily="2" charset="2"/>
              <a:buChar char="Ø"/>
            </a:pPr>
            <a:r>
              <a:rPr lang="en-US" b="1" dirty="0">
                <a:latin typeface="Times New Roman" pitchFamily="18" charset="0"/>
                <a:cs typeface="Times New Roman" pitchFamily="18" charset="0"/>
              </a:rPr>
              <a:t>Device-to-Device communication model</a:t>
            </a:r>
            <a:endParaRPr lang="en-US" dirty="0">
              <a:latin typeface="Times New Roman" pitchFamily="18" charset="0"/>
              <a:cs typeface="Times New Roman" pitchFamily="18" charset="0"/>
            </a:endParaRPr>
          </a:p>
          <a:p>
            <a:pPr lvl="0">
              <a:buFont typeface="Wingdings" pitchFamily="2" charset="2"/>
              <a:buChar char="Ø"/>
            </a:pPr>
            <a:r>
              <a:rPr lang="en-US" b="1" dirty="0">
                <a:latin typeface="Times New Roman" pitchFamily="18" charset="0"/>
                <a:cs typeface="Times New Roman" pitchFamily="18" charset="0"/>
              </a:rPr>
              <a:t>Device-to-Cloud communication model</a:t>
            </a:r>
            <a:endParaRPr lang="en-US" dirty="0">
              <a:latin typeface="Times New Roman" pitchFamily="18" charset="0"/>
              <a:cs typeface="Times New Roman" pitchFamily="18" charset="0"/>
            </a:endParaRPr>
          </a:p>
          <a:p>
            <a:pPr lvl="0">
              <a:buFont typeface="Wingdings" pitchFamily="2" charset="2"/>
              <a:buChar char="Ø"/>
            </a:pPr>
            <a:r>
              <a:rPr lang="en-US" b="1" dirty="0">
                <a:latin typeface="Times New Roman" pitchFamily="18" charset="0"/>
                <a:cs typeface="Times New Roman" pitchFamily="18" charset="0"/>
              </a:rPr>
              <a:t>Device-to-Gateway model</a:t>
            </a:r>
            <a:endParaRPr lang="en-US" dirty="0">
              <a:latin typeface="Times New Roman" pitchFamily="18" charset="0"/>
              <a:cs typeface="Times New Roman" pitchFamily="18" charset="0"/>
            </a:endParaRPr>
          </a:p>
          <a:p>
            <a:pPr lvl="0">
              <a:buFont typeface="Wingdings" pitchFamily="2" charset="2"/>
              <a:buChar char="Ø"/>
            </a:pPr>
            <a:r>
              <a:rPr lang="en-US" b="1" dirty="0">
                <a:latin typeface="Times New Roman" pitchFamily="18" charset="0"/>
                <a:cs typeface="Times New Roman" pitchFamily="18" charset="0"/>
              </a:rPr>
              <a:t>Back-end Data-sharing model</a:t>
            </a:r>
            <a:endParaRPr lang="en-US" dirty="0">
              <a:latin typeface="Times New Roman" pitchFamily="18" charset="0"/>
              <a:cs typeface="Times New Roman" pitchFamily="18" charset="0"/>
            </a:endParaRPr>
          </a:p>
        </p:txBody>
      </p:sp>
      <p:sp>
        <p:nvSpPr>
          <p:cNvPr id="8" name="TextBox 7"/>
          <p:cNvSpPr txBox="1"/>
          <p:nvPr/>
        </p:nvSpPr>
        <p:spPr>
          <a:xfrm>
            <a:off x="2285984" y="2285992"/>
            <a:ext cx="5214974" cy="369332"/>
          </a:xfrm>
          <a:prstGeom prst="rect">
            <a:avLst/>
          </a:prstGeom>
          <a:noFill/>
        </p:spPr>
        <p:txBody>
          <a:bodyPr wrap="square" rtlCol="0">
            <a:spAutoFit/>
          </a:bodyPr>
          <a:lstStyle/>
          <a:p>
            <a:pPr lvl="0" algn="ctr"/>
            <a:r>
              <a:rPr lang="en-US" b="1" dirty="0">
                <a:latin typeface="Times New Roman" pitchFamily="18" charset="0"/>
                <a:cs typeface="Times New Roman" pitchFamily="18" charset="0"/>
              </a:rPr>
              <a:t>Types of Communication Model</a:t>
            </a:r>
            <a:endParaRPr lang="en-US" dirty="0"/>
          </a:p>
        </p:txBody>
      </p:sp>
    </p:spTree>
    <p:extLst>
      <p:ext uri="{BB962C8B-B14F-4D97-AF65-F5344CB8AC3E}">
        <p14:creationId xmlns:p14="http://schemas.microsoft.com/office/powerpoint/2010/main" val="19657198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80</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9" name="TextBox 8"/>
          <p:cNvSpPr txBox="1"/>
          <p:nvPr/>
        </p:nvSpPr>
        <p:spPr>
          <a:xfrm>
            <a:off x="2857488" y="2071678"/>
            <a:ext cx="4000528" cy="369332"/>
          </a:xfrm>
          <a:prstGeom prst="rect">
            <a:avLst/>
          </a:prstGeom>
          <a:noFill/>
        </p:spPr>
        <p:txBody>
          <a:bodyPr wrap="square" rtlCol="0">
            <a:spAutoFit/>
          </a:bodyPr>
          <a:lstStyle/>
          <a:p>
            <a:pPr algn="ctr"/>
            <a:r>
              <a:rPr lang="en-US" b="1" dirty="0">
                <a:latin typeface="Times New Roman" pitchFamily="18" charset="0"/>
                <a:cs typeface="Times New Roman" pitchFamily="18" charset="0"/>
              </a:rPr>
              <a:t>IBM Watson </a:t>
            </a:r>
            <a:r>
              <a:rPr lang="en-US" b="1" dirty="0" err="1">
                <a:latin typeface="Times New Roman" pitchFamily="18" charset="0"/>
                <a:cs typeface="Times New Roman" pitchFamily="18" charset="0"/>
              </a:rPr>
              <a:t>IoT</a:t>
            </a:r>
            <a:r>
              <a:rPr lang="en-US" b="1" dirty="0">
                <a:latin typeface="Times New Roman" pitchFamily="18" charset="0"/>
                <a:cs typeface="Times New Roman" pitchFamily="18" charset="0"/>
              </a:rPr>
              <a:t> Platform</a:t>
            </a:r>
            <a:endParaRPr lang="en-US" dirty="0"/>
          </a:p>
        </p:txBody>
      </p:sp>
      <p:sp>
        <p:nvSpPr>
          <p:cNvPr id="10" name="TextBox 9"/>
          <p:cNvSpPr txBox="1"/>
          <p:nvPr/>
        </p:nvSpPr>
        <p:spPr>
          <a:xfrm>
            <a:off x="1428728" y="3071810"/>
            <a:ext cx="6715172" cy="1711366"/>
          </a:xfrm>
          <a:prstGeom prst="rect">
            <a:avLst/>
          </a:prstGeom>
          <a:noFill/>
        </p:spPr>
        <p:txBody>
          <a:bodyPr wrap="square" rtlCol="0">
            <a:spAutoFit/>
          </a:bodyPr>
          <a:lstStyle/>
          <a:p>
            <a:pPr algn="just">
              <a:lnSpc>
                <a:spcPct val="150000"/>
              </a:lnSpc>
              <a:buFont typeface="Wingdings" pitchFamily="2" charset="2"/>
              <a:buChar char="Ø"/>
            </a:pPr>
            <a:r>
              <a:rPr lang="en-US" dirty="0"/>
              <a:t>It is a fully managed, cloud-hosted service designed to make it simple to derive value from Internet of Things devices. </a:t>
            </a:r>
          </a:p>
          <a:p>
            <a:pPr algn="just">
              <a:lnSpc>
                <a:spcPct val="150000"/>
              </a:lnSpc>
              <a:buFont typeface="Wingdings" pitchFamily="2" charset="2"/>
              <a:buChar char="Ø"/>
            </a:pPr>
            <a:r>
              <a:rPr lang="en-US" dirty="0"/>
              <a:t>It provides capabilities such as device registration, connectivity, control, rapid visualization and storage of Internet of Things data. </a:t>
            </a:r>
          </a:p>
        </p:txBody>
      </p:sp>
    </p:spTree>
    <p:extLst>
      <p:ext uri="{BB962C8B-B14F-4D97-AF65-F5344CB8AC3E}">
        <p14:creationId xmlns:p14="http://schemas.microsoft.com/office/powerpoint/2010/main" val="19657198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81</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8" name="Picture 7"/>
          <p:cNvPicPr/>
          <p:nvPr/>
        </p:nvPicPr>
        <p:blipFill>
          <a:blip r:embed="rId3"/>
          <a:srcRect/>
          <a:stretch>
            <a:fillRect/>
          </a:stretch>
        </p:blipFill>
        <p:spPr bwMode="auto">
          <a:xfrm>
            <a:off x="1000100" y="2000240"/>
            <a:ext cx="7358114" cy="4286280"/>
          </a:xfrm>
          <a:prstGeom prst="rect">
            <a:avLst/>
          </a:prstGeom>
          <a:noFill/>
          <a:ln w="9525">
            <a:noFill/>
            <a:miter lim="800000"/>
            <a:headEnd/>
            <a:tailEnd/>
          </a:ln>
        </p:spPr>
      </p:pic>
    </p:spTree>
    <p:extLst>
      <p:ext uri="{BB962C8B-B14F-4D97-AF65-F5344CB8AC3E}">
        <p14:creationId xmlns:p14="http://schemas.microsoft.com/office/powerpoint/2010/main" val="19657198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82</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8" name="Picture 7" descr="IBM Watson IoT Platform - Message Gateway shown between internet and intranet, with attached devices, protocols, and user roles."/>
          <p:cNvPicPr/>
          <p:nvPr/>
        </p:nvPicPr>
        <p:blipFill>
          <a:blip r:embed="rId3"/>
          <a:srcRect/>
          <a:stretch>
            <a:fillRect/>
          </a:stretch>
        </p:blipFill>
        <p:spPr bwMode="auto">
          <a:xfrm>
            <a:off x="2000232" y="1734185"/>
            <a:ext cx="5330825" cy="4909525"/>
          </a:xfrm>
          <a:prstGeom prst="rect">
            <a:avLst/>
          </a:prstGeom>
          <a:noFill/>
          <a:ln w="9525">
            <a:noFill/>
            <a:miter lim="800000"/>
            <a:headEnd/>
            <a:tailEnd/>
          </a:ln>
        </p:spPr>
      </p:pic>
    </p:spTree>
    <p:extLst>
      <p:ext uri="{BB962C8B-B14F-4D97-AF65-F5344CB8AC3E}">
        <p14:creationId xmlns:p14="http://schemas.microsoft.com/office/powerpoint/2010/main" val="19657198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83</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1785918" y="2857496"/>
            <a:ext cx="5857916" cy="2125390"/>
          </a:xfrm>
          <a:prstGeom prst="rect">
            <a:avLst/>
          </a:prstGeom>
          <a:noFill/>
        </p:spPr>
        <p:txBody>
          <a:bodyPr wrap="square" rtlCol="0">
            <a:spAutoFit/>
          </a:bodyPr>
          <a:lstStyle/>
          <a:p>
            <a:pPr lvl="0" algn="ctr">
              <a:lnSpc>
                <a:spcPct val="150000"/>
              </a:lnSpc>
            </a:pPr>
            <a:r>
              <a:rPr lang="en-IN" b="1" dirty="0">
                <a:latin typeface="Times New Roman" pitchFamily="18" charset="0"/>
                <a:cs typeface="Times New Roman" pitchFamily="18" charset="0"/>
              </a:rPr>
              <a:t>Features</a:t>
            </a:r>
            <a:endParaRPr lang="en-US" b="1" dirty="0">
              <a:latin typeface="Times New Roman" pitchFamily="18" charset="0"/>
              <a:cs typeface="Times New Roman" pitchFamily="18" charset="0"/>
            </a:endParaRPr>
          </a:p>
          <a:p>
            <a:pPr lvl="0">
              <a:lnSpc>
                <a:spcPct val="150000"/>
              </a:lnSpc>
              <a:buFont typeface="Wingdings" pitchFamily="2" charset="2"/>
              <a:buChar char="Ø"/>
            </a:pPr>
            <a:r>
              <a:rPr lang="en-US" dirty="0">
                <a:latin typeface="Times New Roman" pitchFamily="18" charset="0"/>
                <a:cs typeface="Times New Roman" pitchFamily="18" charset="0"/>
              </a:rPr>
              <a:t>Real-time data exchange</a:t>
            </a:r>
          </a:p>
          <a:p>
            <a:pPr lvl="0">
              <a:lnSpc>
                <a:spcPct val="150000"/>
              </a:lnSpc>
              <a:buFont typeface="Wingdings" pitchFamily="2" charset="2"/>
              <a:buChar char="Ø"/>
            </a:pPr>
            <a:r>
              <a:rPr lang="en-US" dirty="0">
                <a:latin typeface="Times New Roman" pitchFamily="18" charset="0"/>
                <a:cs typeface="Times New Roman" pitchFamily="18" charset="0"/>
              </a:rPr>
              <a:t>Secure Communication</a:t>
            </a:r>
          </a:p>
          <a:p>
            <a:pPr lvl="0">
              <a:lnSpc>
                <a:spcPct val="150000"/>
              </a:lnSpc>
              <a:buFont typeface="Wingdings" pitchFamily="2" charset="2"/>
              <a:buChar char="Ø"/>
            </a:pPr>
            <a:r>
              <a:rPr lang="en-US" dirty="0">
                <a:latin typeface="Times New Roman" pitchFamily="18" charset="0"/>
                <a:cs typeface="Times New Roman" pitchFamily="18" charset="0"/>
              </a:rPr>
              <a:t>Cognitive systems</a:t>
            </a:r>
          </a:p>
          <a:p>
            <a:pPr lvl="0">
              <a:lnSpc>
                <a:spcPct val="150000"/>
              </a:lnSpc>
              <a:buFont typeface="Wingdings" pitchFamily="2" charset="2"/>
              <a:buChar char="Ø"/>
            </a:pPr>
            <a:r>
              <a:rPr lang="en-US" dirty="0">
                <a:latin typeface="Times New Roman" pitchFamily="18" charset="0"/>
                <a:cs typeface="Times New Roman" pitchFamily="18" charset="0"/>
              </a:rPr>
              <a:t>Recently added data sensor and weather data service</a:t>
            </a:r>
            <a:endParaRPr lang="en-US" dirty="0"/>
          </a:p>
        </p:txBody>
      </p:sp>
    </p:spTree>
    <p:extLst>
      <p:ext uri="{BB962C8B-B14F-4D97-AF65-F5344CB8AC3E}">
        <p14:creationId xmlns:p14="http://schemas.microsoft.com/office/powerpoint/2010/main" val="19657198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84</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2857488" y="2357430"/>
            <a:ext cx="4429156" cy="3416320"/>
          </a:xfrm>
          <a:prstGeom prst="rect">
            <a:avLst/>
          </a:prstGeom>
          <a:noFill/>
        </p:spPr>
        <p:txBody>
          <a:bodyPr wrap="square" rtlCol="0">
            <a:spAutoFit/>
          </a:bodyPr>
          <a:lstStyle/>
          <a:p>
            <a:pPr>
              <a:lnSpc>
                <a:spcPct val="150000"/>
              </a:lnSpc>
            </a:pPr>
            <a:r>
              <a:rPr lang="en-IN" b="1" dirty="0">
                <a:latin typeface="Times New Roman" pitchFamily="18" charset="0"/>
                <a:cs typeface="Times New Roman" pitchFamily="18" charset="0"/>
              </a:rPr>
              <a:t>Pros</a:t>
            </a:r>
          </a:p>
          <a:p>
            <a:pPr lvl="1">
              <a:lnSpc>
                <a:spcPct val="150000"/>
              </a:lnSpc>
              <a:buFont typeface="Wingdings" pitchFamily="2" charset="2"/>
              <a:buChar char="Ø"/>
            </a:pPr>
            <a:r>
              <a:rPr lang="en-US" dirty="0">
                <a:latin typeface="Times New Roman" pitchFamily="18" charset="0"/>
                <a:cs typeface="Times New Roman" pitchFamily="18" charset="0"/>
              </a:rPr>
              <a:t>Process untapped data</a:t>
            </a:r>
          </a:p>
          <a:p>
            <a:pPr lvl="1">
              <a:lnSpc>
                <a:spcPct val="150000"/>
              </a:lnSpc>
              <a:buFont typeface="Wingdings" pitchFamily="2" charset="2"/>
              <a:buChar char="Ø"/>
            </a:pPr>
            <a:r>
              <a:rPr lang="en-US" dirty="0">
                <a:latin typeface="Times New Roman" pitchFamily="18" charset="0"/>
                <a:cs typeface="Times New Roman" pitchFamily="18" charset="0"/>
              </a:rPr>
              <a:t>Handle huge quantities of data</a:t>
            </a:r>
          </a:p>
          <a:p>
            <a:pPr lvl="1">
              <a:lnSpc>
                <a:spcPct val="150000"/>
              </a:lnSpc>
              <a:buFont typeface="Wingdings" pitchFamily="2" charset="2"/>
              <a:buChar char="Ø"/>
            </a:pPr>
            <a:r>
              <a:rPr lang="en-US" dirty="0">
                <a:latin typeface="Times New Roman" pitchFamily="18" charset="0"/>
                <a:cs typeface="Times New Roman" pitchFamily="18" charset="0"/>
              </a:rPr>
              <a:t>Improve customer services</a:t>
            </a:r>
          </a:p>
          <a:p>
            <a:pPr>
              <a:lnSpc>
                <a:spcPct val="150000"/>
              </a:lnSpc>
            </a:pPr>
            <a:r>
              <a:rPr lang="en-IN" b="1" dirty="0">
                <a:latin typeface="Times New Roman" pitchFamily="18" charset="0"/>
                <a:cs typeface="Times New Roman" pitchFamily="18" charset="0"/>
              </a:rPr>
              <a:t>Cons</a:t>
            </a:r>
          </a:p>
          <a:p>
            <a:pPr lvl="1">
              <a:lnSpc>
                <a:spcPct val="150000"/>
              </a:lnSpc>
              <a:buFont typeface="Wingdings" pitchFamily="2" charset="2"/>
              <a:buChar char="Ø"/>
            </a:pPr>
            <a:r>
              <a:rPr lang="en-US" dirty="0">
                <a:latin typeface="Times New Roman" pitchFamily="18" charset="0"/>
                <a:cs typeface="Times New Roman" pitchFamily="18" charset="0"/>
              </a:rPr>
              <a:t>Need a lot of maintenance.</a:t>
            </a:r>
          </a:p>
          <a:p>
            <a:pPr lvl="1">
              <a:lnSpc>
                <a:spcPct val="150000"/>
              </a:lnSpc>
              <a:buFont typeface="Wingdings" pitchFamily="2" charset="2"/>
              <a:buChar char="Ø"/>
            </a:pPr>
            <a:r>
              <a:rPr lang="en-US" dirty="0">
                <a:latin typeface="Times New Roman" pitchFamily="18" charset="0"/>
                <a:cs typeface="Times New Roman" pitchFamily="18" charset="0"/>
              </a:rPr>
              <a:t>Take time for Watson integration</a:t>
            </a:r>
          </a:p>
          <a:p>
            <a:pPr lvl="1">
              <a:lnSpc>
                <a:spcPct val="150000"/>
              </a:lnSpc>
              <a:buFont typeface="Wingdings" pitchFamily="2" charset="2"/>
              <a:buChar char="Ø"/>
            </a:pPr>
            <a:r>
              <a:rPr lang="en-US" dirty="0">
                <a:latin typeface="Times New Roman" pitchFamily="18" charset="0"/>
                <a:cs typeface="Times New Roman" pitchFamily="18" charset="0"/>
              </a:rPr>
              <a:t>High switching cost.</a:t>
            </a:r>
            <a:endParaRPr lang="en-US" dirty="0"/>
          </a:p>
        </p:txBody>
      </p:sp>
    </p:spTree>
    <p:extLst>
      <p:ext uri="{BB962C8B-B14F-4D97-AF65-F5344CB8AC3E}">
        <p14:creationId xmlns:p14="http://schemas.microsoft.com/office/powerpoint/2010/main" val="19657198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85</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2643174" y="1785926"/>
            <a:ext cx="4357718" cy="646331"/>
          </a:xfrm>
          <a:prstGeom prst="rect">
            <a:avLst/>
          </a:prstGeom>
          <a:noFill/>
        </p:spPr>
        <p:txBody>
          <a:bodyPr wrap="square" rtlCol="0">
            <a:spAutoFit/>
          </a:bodyPr>
          <a:lstStyle/>
          <a:p>
            <a:pPr algn="ctr"/>
            <a:r>
              <a:rPr lang="en-US" b="1" dirty="0">
                <a:latin typeface="Times New Roman" pitchFamily="18" charset="0"/>
                <a:cs typeface="Times New Roman" pitchFamily="18" charset="0"/>
              </a:rPr>
              <a:t>Google Cloud’s </a:t>
            </a:r>
            <a:r>
              <a:rPr lang="en-US" b="1" dirty="0" err="1">
                <a:latin typeface="Times New Roman" pitchFamily="18" charset="0"/>
                <a:cs typeface="Times New Roman" pitchFamily="18" charset="0"/>
              </a:rPr>
              <a:t>IoT</a:t>
            </a:r>
            <a:r>
              <a:rPr lang="en-US" b="1" dirty="0">
                <a:latin typeface="Times New Roman" pitchFamily="18" charset="0"/>
                <a:cs typeface="Times New Roman" pitchFamily="18" charset="0"/>
              </a:rPr>
              <a:t> Platform</a:t>
            </a:r>
          </a:p>
          <a:p>
            <a:endParaRPr lang="en-US" dirty="0">
              <a:latin typeface="Times New Roman" pitchFamily="18" charset="0"/>
              <a:cs typeface="Times New Roman" pitchFamily="18" charset="0"/>
            </a:endParaRPr>
          </a:p>
        </p:txBody>
      </p:sp>
      <p:sp>
        <p:nvSpPr>
          <p:cNvPr id="9" name="TextBox 8"/>
          <p:cNvSpPr txBox="1"/>
          <p:nvPr/>
        </p:nvSpPr>
        <p:spPr>
          <a:xfrm>
            <a:off x="928662" y="2786058"/>
            <a:ext cx="7358114" cy="2031325"/>
          </a:xfrm>
          <a:prstGeom prst="rect">
            <a:avLst/>
          </a:prstGeom>
          <a:noFill/>
        </p:spPr>
        <p:txBody>
          <a:bodyPr wrap="square" rtlCol="0">
            <a:spAutoFit/>
          </a:bodyPr>
          <a:lstStyle/>
          <a:p>
            <a:pPr algn="just">
              <a:lnSpc>
                <a:spcPct val="150000"/>
              </a:lnSpc>
            </a:pPr>
            <a:r>
              <a:rPr lang="en-US" dirty="0">
                <a:latin typeface="Times New Roman" pitchFamily="18" charset="0"/>
                <a:cs typeface="Times New Roman" pitchFamily="18" charset="0"/>
              </a:rPr>
              <a:t>Google Cloud Platform is a set of Computing, Networking, Storage, Big Data, and Machine Learning and Management services provided by Google that runs on the same Cloud infrastructure that Google uses internally for its end-user products, such as Google Search, Gmail, Google Photos and YouTube.</a:t>
            </a:r>
          </a:p>
          <a:p>
            <a:endParaRPr lang="en-US" dirty="0"/>
          </a:p>
        </p:txBody>
      </p:sp>
    </p:spTree>
    <p:extLst>
      <p:ext uri="{BB962C8B-B14F-4D97-AF65-F5344CB8AC3E}">
        <p14:creationId xmlns:p14="http://schemas.microsoft.com/office/powerpoint/2010/main" val="19657198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86</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1071538" y="1928802"/>
            <a:ext cx="7643866" cy="3693319"/>
          </a:xfrm>
          <a:prstGeom prst="rect">
            <a:avLst/>
          </a:prstGeom>
          <a:noFill/>
        </p:spPr>
        <p:txBody>
          <a:bodyPr wrap="square" rtlCol="0">
            <a:spAutoFit/>
          </a:bodyPr>
          <a:lstStyle/>
          <a:p>
            <a:pPr lvl="0" algn="just">
              <a:lnSpc>
                <a:spcPct val="150000"/>
              </a:lnSpc>
            </a:pPr>
            <a:r>
              <a:rPr lang="en-IN" b="1" dirty="0">
                <a:latin typeface="Times New Roman" pitchFamily="18" charset="0"/>
                <a:cs typeface="Times New Roman" pitchFamily="18" charset="0"/>
              </a:rPr>
              <a:t>Features</a:t>
            </a:r>
            <a:endParaRPr lang="en-US" b="1" dirty="0">
              <a:latin typeface="Times New Roman" pitchFamily="18" charset="0"/>
              <a:cs typeface="Times New Roman" pitchFamily="18" charset="0"/>
            </a:endParaRPr>
          </a:p>
          <a:p>
            <a:pPr lvl="1" algn="just">
              <a:lnSpc>
                <a:spcPct val="150000"/>
              </a:lnSpc>
              <a:buFont typeface="Wingdings" pitchFamily="2" charset="2"/>
              <a:buChar char="Ø"/>
            </a:pPr>
            <a:r>
              <a:rPr lang="en-US" dirty="0">
                <a:latin typeface="Times New Roman" pitchFamily="18" charset="0"/>
                <a:cs typeface="Times New Roman" pitchFamily="18" charset="0"/>
              </a:rPr>
              <a:t>Provides huge storage</a:t>
            </a:r>
          </a:p>
          <a:p>
            <a:pPr lvl="1" algn="just">
              <a:lnSpc>
                <a:spcPct val="150000"/>
              </a:lnSpc>
              <a:buFont typeface="Wingdings" pitchFamily="2" charset="2"/>
              <a:buChar char="Ø"/>
            </a:pPr>
            <a:r>
              <a:rPr lang="en-US" dirty="0">
                <a:latin typeface="Times New Roman" pitchFamily="18" charset="0"/>
                <a:cs typeface="Times New Roman" pitchFamily="18" charset="0"/>
              </a:rPr>
              <a:t>Cuts cost for server maintenance</a:t>
            </a:r>
          </a:p>
          <a:p>
            <a:pPr lvl="1" algn="just">
              <a:lnSpc>
                <a:spcPct val="150000"/>
              </a:lnSpc>
              <a:buFont typeface="Wingdings" pitchFamily="2" charset="2"/>
              <a:buChar char="Ø"/>
            </a:pPr>
            <a:r>
              <a:rPr lang="en-US" dirty="0">
                <a:latin typeface="Times New Roman" pitchFamily="18" charset="0"/>
                <a:cs typeface="Times New Roman" pitchFamily="18" charset="0"/>
              </a:rPr>
              <a:t>Business through a fully protected, intelligent, and responsive </a:t>
            </a:r>
            <a:r>
              <a:rPr lang="en-US" dirty="0" err="1">
                <a:latin typeface="Times New Roman" pitchFamily="18" charset="0"/>
                <a:cs typeface="Times New Roman" pitchFamily="18" charset="0"/>
              </a:rPr>
              <a:t>IoT</a:t>
            </a:r>
            <a:r>
              <a:rPr lang="en-US" dirty="0">
                <a:latin typeface="Times New Roman" pitchFamily="18" charset="0"/>
                <a:cs typeface="Times New Roman" pitchFamily="18" charset="0"/>
              </a:rPr>
              <a:t> data</a:t>
            </a:r>
          </a:p>
          <a:p>
            <a:pPr lvl="1" algn="just">
              <a:lnSpc>
                <a:spcPct val="150000"/>
              </a:lnSpc>
              <a:buFont typeface="Wingdings" pitchFamily="2" charset="2"/>
              <a:buChar char="Ø"/>
            </a:pPr>
            <a:r>
              <a:rPr lang="en-US" dirty="0">
                <a:latin typeface="Times New Roman" pitchFamily="18" charset="0"/>
                <a:cs typeface="Times New Roman" pitchFamily="18" charset="0"/>
              </a:rPr>
              <a:t>Efficient and scalable</a:t>
            </a:r>
          </a:p>
          <a:p>
            <a:pPr lvl="1" algn="just">
              <a:lnSpc>
                <a:spcPct val="150000"/>
              </a:lnSpc>
              <a:buFont typeface="Wingdings" pitchFamily="2" charset="2"/>
              <a:buChar char="Ø"/>
            </a:pPr>
            <a:r>
              <a:rPr lang="en-US" dirty="0">
                <a:latin typeface="Times New Roman" pitchFamily="18" charset="0"/>
                <a:cs typeface="Times New Roman" pitchFamily="18" charset="0"/>
              </a:rPr>
              <a:t>Analyze big data</a:t>
            </a:r>
          </a:p>
          <a:p>
            <a:pPr lvl="1" algn="just">
              <a:lnSpc>
                <a:spcPct val="150000"/>
              </a:lnSpc>
              <a:buFont typeface="Wingdings" pitchFamily="2" charset="2"/>
              <a:buChar char="Ø"/>
            </a:pPr>
            <a:r>
              <a:rPr lang="en-US" dirty="0" err="1">
                <a:latin typeface="Times New Roman" pitchFamily="18" charset="0"/>
                <a:cs typeface="Times New Roman" pitchFamily="18" charset="0"/>
              </a:rPr>
              <a:t>IoT</a:t>
            </a:r>
            <a:r>
              <a:rPr lang="en-US" dirty="0">
                <a:latin typeface="Times New Roman" pitchFamily="18" charset="0"/>
                <a:cs typeface="Times New Roman" pitchFamily="18" charset="0"/>
              </a:rPr>
              <a:t> is helping businesses gain new revenue and new intelligence</a:t>
            </a:r>
          </a:p>
          <a:p>
            <a:pPr lvl="1" algn="just">
              <a:lnSpc>
                <a:spcPct val="150000"/>
              </a:lnSpc>
              <a:buFont typeface="Wingdings" pitchFamily="2" charset="2"/>
              <a:buChar char="Ø"/>
            </a:pPr>
            <a:r>
              <a:rPr lang="en-US" dirty="0">
                <a:latin typeface="Times New Roman" pitchFamily="18" charset="0"/>
                <a:cs typeface="Times New Roman" pitchFamily="18" charset="0"/>
              </a:rPr>
              <a:t>Tools available for all </a:t>
            </a:r>
            <a:r>
              <a:rPr lang="en-US" dirty="0" err="1">
                <a:latin typeface="Times New Roman" pitchFamily="18" charset="0"/>
                <a:cs typeface="Times New Roman" pitchFamily="18" charset="0"/>
              </a:rPr>
              <a:t>IoT</a:t>
            </a:r>
            <a:r>
              <a:rPr lang="en-US" dirty="0">
                <a:latin typeface="Times New Roman" pitchFamily="18" charset="0"/>
                <a:cs typeface="Times New Roman" pitchFamily="18" charset="0"/>
              </a:rPr>
              <a:t> applications</a:t>
            </a:r>
          </a:p>
          <a:p>
            <a:endParaRPr lang="en-US" dirty="0"/>
          </a:p>
        </p:txBody>
      </p:sp>
    </p:spTree>
    <p:extLst>
      <p:ext uri="{BB962C8B-B14F-4D97-AF65-F5344CB8AC3E}">
        <p14:creationId xmlns:p14="http://schemas.microsoft.com/office/powerpoint/2010/main" val="19657198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87</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8" name="Picture 7"/>
          <p:cNvPicPr/>
          <p:nvPr/>
        </p:nvPicPr>
        <p:blipFill>
          <a:blip r:embed="rId3"/>
          <a:srcRect/>
          <a:stretch>
            <a:fillRect/>
          </a:stretch>
        </p:blipFill>
        <p:spPr bwMode="auto">
          <a:xfrm>
            <a:off x="2214546" y="2071678"/>
            <a:ext cx="4839335" cy="4218305"/>
          </a:xfrm>
          <a:prstGeom prst="rect">
            <a:avLst/>
          </a:prstGeom>
          <a:noFill/>
          <a:ln w="9525">
            <a:noFill/>
            <a:miter lim="800000"/>
            <a:headEnd/>
            <a:tailEnd/>
          </a:ln>
        </p:spPr>
      </p:pic>
    </p:spTree>
    <p:extLst>
      <p:ext uri="{BB962C8B-B14F-4D97-AF65-F5344CB8AC3E}">
        <p14:creationId xmlns:p14="http://schemas.microsoft.com/office/powerpoint/2010/main" val="19657198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88</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8" name="Picture 7"/>
          <p:cNvPicPr/>
          <p:nvPr/>
        </p:nvPicPr>
        <p:blipFill>
          <a:blip r:embed="rId3"/>
          <a:srcRect/>
          <a:stretch>
            <a:fillRect/>
          </a:stretch>
        </p:blipFill>
        <p:spPr bwMode="auto">
          <a:xfrm>
            <a:off x="1643042" y="3071810"/>
            <a:ext cx="5943600" cy="2398395"/>
          </a:xfrm>
          <a:prstGeom prst="rect">
            <a:avLst/>
          </a:prstGeom>
          <a:noFill/>
          <a:ln w="9525">
            <a:noFill/>
            <a:miter lim="800000"/>
            <a:headEnd/>
            <a:tailEnd/>
          </a:ln>
        </p:spPr>
      </p:pic>
      <p:sp>
        <p:nvSpPr>
          <p:cNvPr id="9" name="TextBox 8"/>
          <p:cNvSpPr txBox="1"/>
          <p:nvPr/>
        </p:nvSpPr>
        <p:spPr>
          <a:xfrm>
            <a:off x="1928794" y="1857364"/>
            <a:ext cx="5643602" cy="369332"/>
          </a:xfrm>
          <a:prstGeom prst="rect">
            <a:avLst/>
          </a:prstGeom>
          <a:noFill/>
        </p:spPr>
        <p:txBody>
          <a:bodyPr wrap="square" rtlCol="0">
            <a:spAutoFit/>
          </a:bodyPr>
          <a:lstStyle/>
          <a:p>
            <a:pPr algn="ctr"/>
            <a:r>
              <a:rPr lang="en-IN" b="1" dirty="0">
                <a:latin typeface="Times New Roman" pitchFamily="18" charset="0"/>
                <a:cs typeface="Times New Roman" pitchFamily="18" charset="0"/>
              </a:rPr>
              <a:t>Services Offered by Google Cloud</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19657198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89</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9" name="TextBox 8"/>
          <p:cNvSpPr txBox="1"/>
          <p:nvPr/>
        </p:nvSpPr>
        <p:spPr>
          <a:xfrm>
            <a:off x="1928794" y="2428868"/>
            <a:ext cx="6286544" cy="3000821"/>
          </a:xfrm>
          <a:prstGeom prst="rect">
            <a:avLst/>
          </a:prstGeom>
          <a:noFill/>
        </p:spPr>
        <p:txBody>
          <a:bodyPr wrap="square" rtlCol="0">
            <a:spAutoFit/>
          </a:bodyPr>
          <a:lstStyle/>
          <a:p>
            <a:pPr algn="just">
              <a:lnSpc>
                <a:spcPct val="150000"/>
              </a:lnSpc>
            </a:pPr>
            <a:r>
              <a:rPr lang="en-US" b="1" dirty="0">
                <a:latin typeface="Times New Roman" pitchFamily="18" charset="0"/>
                <a:cs typeface="Times New Roman" pitchFamily="18" charset="0"/>
              </a:rPr>
              <a:t>Pros</a:t>
            </a:r>
          </a:p>
          <a:p>
            <a:pPr lvl="1" algn="just">
              <a:lnSpc>
                <a:spcPct val="150000"/>
              </a:lnSpc>
              <a:buFont typeface="Wingdings" pitchFamily="2" charset="2"/>
              <a:buChar char="Ø"/>
            </a:pPr>
            <a:r>
              <a:rPr lang="en-US" dirty="0">
                <a:latin typeface="Times New Roman" pitchFamily="18" charset="0"/>
                <a:cs typeface="Times New Roman" pitchFamily="18" charset="0"/>
              </a:rPr>
              <a:t>Fastest input/output</a:t>
            </a:r>
          </a:p>
          <a:p>
            <a:pPr lvl="1" algn="just">
              <a:lnSpc>
                <a:spcPct val="150000"/>
              </a:lnSpc>
              <a:buFont typeface="Wingdings" pitchFamily="2" charset="2"/>
              <a:buChar char="Ø"/>
            </a:pPr>
            <a:r>
              <a:rPr lang="en-US" dirty="0">
                <a:latin typeface="Times New Roman" pitchFamily="18" charset="0"/>
                <a:cs typeface="Times New Roman" pitchFamily="18" charset="0"/>
              </a:rPr>
              <a:t>Lesser access time</a:t>
            </a:r>
          </a:p>
          <a:p>
            <a:pPr lvl="1" algn="just">
              <a:lnSpc>
                <a:spcPct val="150000"/>
              </a:lnSpc>
              <a:buFont typeface="Wingdings" pitchFamily="2" charset="2"/>
              <a:buChar char="Ø"/>
            </a:pPr>
            <a:r>
              <a:rPr lang="en-US" dirty="0">
                <a:latin typeface="Times New Roman" pitchFamily="18" charset="0"/>
                <a:cs typeface="Times New Roman" pitchFamily="18" charset="0"/>
              </a:rPr>
              <a:t>Provides integration with other Google services</a:t>
            </a:r>
          </a:p>
          <a:p>
            <a:pPr algn="just">
              <a:lnSpc>
                <a:spcPct val="150000"/>
              </a:lnSpc>
            </a:pPr>
            <a:r>
              <a:rPr lang="en-US" b="1" dirty="0">
                <a:latin typeface="Times New Roman" pitchFamily="18" charset="0"/>
                <a:cs typeface="Times New Roman" pitchFamily="18" charset="0"/>
              </a:rPr>
              <a:t>Cons</a:t>
            </a:r>
          </a:p>
          <a:p>
            <a:pPr lvl="1" algn="just">
              <a:lnSpc>
                <a:spcPct val="150000"/>
              </a:lnSpc>
              <a:buFont typeface="Wingdings" pitchFamily="2" charset="2"/>
              <a:buChar char="Ø"/>
            </a:pPr>
            <a:r>
              <a:rPr lang="en-US" dirty="0">
                <a:latin typeface="Times New Roman" pitchFamily="18" charset="0"/>
                <a:cs typeface="Times New Roman" pitchFamily="18" charset="0"/>
              </a:rPr>
              <a:t>Most of the components are Google technologies</a:t>
            </a:r>
          </a:p>
          <a:p>
            <a:pPr lvl="1" algn="just">
              <a:lnSpc>
                <a:spcPct val="150000"/>
              </a:lnSpc>
              <a:buFont typeface="Wingdings" pitchFamily="2" charset="2"/>
              <a:buChar char="Ø"/>
            </a:pPr>
            <a:r>
              <a:rPr lang="en-US" dirty="0">
                <a:latin typeface="Times New Roman" pitchFamily="18" charset="0"/>
                <a:cs typeface="Times New Roman" pitchFamily="18" charset="0"/>
              </a:rPr>
              <a:t>Limited programming language choices</a:t>
            </a:r>
          </a:p>
        </p:txBody>
      </p:sp>
    </p:spTree>
    <p:extLst>
      <p:ext uri="{BB962C8B-B14F-4D97-AF65-F5344CB8AC3E}">
        <p14:creationId xmlns:p14="http://schemas.microsoft.com/office/powerpoint/2010/main" val="1965719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9</a:t>
            </a:fld>
            <a:endParaRPr lang="en-IN"/>
          </a:p>
        </p:txBody>
      </p:sp>
      <p:pic>
        <p:nvPicPr>
          <p:cNvPr id="6" name="Picture 2"/>
          <p:cNvPicPr>
            <a:picLocks noChangeAspect="1" noChangeArrowheads="1"/>
          </p:cNvPicPr>
          <p:nvPr/>
        </p:nvPicPr>
        <p:blipFill>
          <a:blip r:embed="rId2"/>
          <a:srcRect/>
          <a:stretch>
            <a:fillRect/>
          </a:stretch>
        </p:blipFill>
        <p:spPr bwMode="auto">
          <a:xfrm>
            <a:off x="2571736" y="0"/>
            <a:ext cx="4429156" cy="2072011"/>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pic>
        <p:nvPicPr>
          <p:cNvPr id="8" name="Picture 7"/>
          <p:cNvPicPr/>
          <p:nvPr/>
        </p:nvPicPr>
        <p:blipFill>
          <a:blip r:embed="rId3"/>
          <a:srcRect/>
          <a:stretch>
            <a:fillRect/>
          </a:stretch>
        </p:blipFill>
        <p:spPr bwMode="auto">
          <a:xfrm>
            <a:off x="3143240" y="3000372"/>
            <a:ext cx="3173128" cy="2457450"/>
          </a:xfrm>
          <a:prstGeom prst="rect">
            <a:avLst/>
          </a:prstGeom>
          <a:noFill/>
          <a:ln w="9525">
            <a:noFill/>
            <a:miter lim="800000"/>
            <a:headEnd/>
            <a:tailEnd/>
          </a:ln>
        </p:spPr>
      </p:pic>
      <p:sp>
        <p:nvSpPr>
          <p:cNvPr id="10" name="TextBox 9"/>
          <p:cNvSpPr txBox="1"/>
          <p:nvPr/>
        </p:nvSpPr>
        <p:spPr>
          <a:xfrm>
            <a:off x="2357422" y="2071678"/>
            <a:ext cx="5214974" cy="646331"/>
          </a:xfrm>
          <a:prstGeom prst="rect">
            <a:avLst/>
          </a:prstGeom>
          <a:noFill/>
        </p:spPr>
        <p:txBody>
          <a:bodyPr wrap="square" rtlCol="0">
            <a:spAutoFit/>
          </a:bodyPr>
          <a:lstStyle/>
          <a:p>
            <a:pPr algn="ctr"/>
            <a:r>
              <a:rPr lang="en-US" b="1" dirty="0">
                <a:latin typeface="Times New Roman" pitchFamily="18" charset="0"/>
                <a:cs typeface="Times New Roman" pitchFamily="18" charset="0"/>
              </a:rPr>
              <a:t>Device-to-Device communication model </a:t>
            </a:r>
          </a:p>
          <a:p>
            <a:endParaRPr lang="en-US" dirty="0"/>
          </a:p>
        </p:txBody>
      </p:sp>
    </p:spTree>
    <p:extLst>
      <p:ext uri="{BB962C8B-B14F-4D97-AF65-F5344CB8AC3E}">
        <p14:creationId xmlns:p14="http://schemas.microsoft.com/office/powerpoint/2010/main" val="19657198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FD015-8A5F-4D18-989B-6BBA5F83CE46}" type="datetime1">
              <a:rPr lang="en-IN" smtClean="0"/>
              <a:pPr/>
              <a:t>05-09-2021</a:t>
            </a:fld>
            <a:endParaRPr lang="en-IN"/>
          </a:p>
        </p:txBody>
      </p:sp>
      <p:sp>
        <p:nvSpPr>
          <p:cNvPr id="5" name="Slide Number Placeholder 4"/>
          <p:cNvSpPr>
            <a:spLocks noGrp="1"/>
          </p:cNvSpPr>
          <p:nvPr>
            <p:ph type="sldNum" sz="quarter" idx="12"/>
          </p:nvPr>
        </p:nvSpPr>
        <p:spPr/>
        <p:txBody>
          <a:bodyPr/>
          <a:lstStyle/>
          <a:p>
            <a:fld id="{3D9609EE-0704-459D-8F17-DAC89C82A016}" type="slidenum">
              <a:rPr lang="en-IN" smtClean="0"/>
              <a:pPr/>
              <a:t>90</a:t>
            </a:fld>
            <a:endParaRPr lang="en-IN"/>
          </a:p>
        </p:txBody>
      </p:sp>
      <p:pic>
        <p:nvPicPr>
          <p:cNvPr id="6" name="Picture 2"/>
          <p:cNvPicPr>
            <a:picLocks noChangeAspect="1" noChangeArrowheads="1"/>
          </p:cNvPicPr>
          <p:nvPr/>
        </p:nvPicPr>
        <p:blipFill>
          <a:blip r:embed="rId2"/>
          <a:srcRect/>
          <a:stretch>
            <a:fillRect/>
          </a:stretch>
        </p:blipFill>
        <p:spPr bwMode="auto">
          <a:xfrm>
            <a:off x="2643174" y="1"/>
            <a:ext cx="4429156" cy="1643050"/>
          </a:xfrm>
          <a:prstGeom prst="rect">
            <a:avLst/>
          </a:prstGeom>
          <a:noFill/>
          <a:ln w="9525">
            <a:noFill/>
            <a:miter lim="800000"/>
            <a:headEnd/>
            <a:tailEnd/>
          </a:ln>
        </p:spPr>
      </p:pic>
      <p:sp>
        <p:nvSpPr>
          <p:cNvPr id="7" name="TextBox 6"/>
          <p:cNvSpPr txBox="1"/>
          <p:nvPr/>
        </p:nvSpPr>
        <p:spPr>
          <a:xfrm>
            <a:off x="1928794" y="2214554"/>
            <a:ext cx="1571636" cy="369332"/>
          </a:xfrm>
          <a:prstGeom prst="rect">
            <a:avLst/>
          </a:prstGeom>
          <a:noFill/>
        </p:spPr>
        <p:txBody>
          <a:bodyPr wrap="square" rtlCol="0">
            <a:spAutoFit/>
          </a:bodyPr>
          <a:lstStyle/>
          <a:p>
            <a:endParaRPr lang="en-US" dirty="0"/>
          </a:p>
        </p:txBody>
      </p:sp>
      <p:sp>
        <p:nvSpPr>
          <p:cNvPr id="8" name="TextBox 7"/>
          <p:cNvSpPr txBox="1"/>
          <p:nvPr/>
        </p:nvSpPr>
        <p:spPr>
          <a:xfrm>
            <a:off x="2571736" y="3429000"/>
            <a:ext cx="4357718" cy="584775"/>
          </a:xfrm>
          <a:prstGeom prst="rect">
            <a:avLst/>
          </a:prstGeom>
          <a:noFill/>
        </p:spPr>
        <p:txBody>
          <a:bodyPr wrap="square" rtlCol="0">
            <a:spAutoFit/>
          </a:bodyPr>
          <a:lstStyle/>
          <a:p>
            <a:pPr algn="ctr"/>
            <a:r>
              <a:rPr lang="en-IN" sz="3200" b="1" dirty="0">
                <a:latin typeface="Times New Roman" pitchFamily="18" charset="0"/>
                <a:cs typeface="Times New Roman" pitchFamily="18" charset="0"/>
              </a:rPr>
              <a:t>End</a:t>
            </a:r>
            <a:endParaRPr lang="en-US" sz="3200" b="1" dirty="0">
              <a:latin typeface="Times New Roman" pitchFamily="18" charset="0"/>
              <a:cs typeface="Times New Roman" pitchFamily="18" charset="0"/>
            </a:endParaRPr>
          </a:p>
        </p:txBody>
      </p:sp>
    </p:spTree>
    <p:extLst>
      <p:ext uri="{BB962C8B-B14F-4D97-AF65-F5344CB8AC3E}">
        <p14:creationId xmlns:p14="http://schemas.microsoft.com/office/powerpoint/2010/main" val="19657198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2353</TotalTime>
  <Words>1923</Words>
  <Application>Microsoft Office PowerPoint</Application>
  <PresentationFormat>On-screen Show (4:3)</PresentationFormat>
  <Paragraphs>410</Paragraphs>
  <Slides>90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Arial</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online</dc:creator>
  <cp:lastModifiedBy>K R</cp:lastModifiedBy>
  <cp:revision>183</cp:revision>
  <dcterms:created xsi:type="dcterms:W3CDTF">2021-07-06T03:15:12Z</dcterms:created>
  <dcterms:modified xsi:type="dcterms:W3CDTF">2021-09-05T12:15:48Z</dcterms:modified>
</cp:coreProperties>
</file>